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7" r:id="rId1"/>
  </p:sldMasterIdLst>
  <p:sldIdLst>
    <p:sldId id="269" r:id="rId2"/>
    <p:sldId id="274" r:id="rId3"/>
    <p:sldId id="270" r:id="rId4"/>
    <p:sldId id="277" r:id="rId5"/>
    <p:sldId id="280" r:id="rId6"/>
    <p:sldId id="281" r:id="rId7"/>
    <p:sldId id="273" r:id="rId8"/>
    <p:sldId id="259" r:id="rId9"/>
    <p:sldId id="278" r:id="rId10"/>
    <p:sldId id="279" r:id="rId11"/>
    <p:sldId id="275" r:id="rId12"/>
    <p:sldId id="276" r:id="rId13"/>
    <p:sldId id="272" r:id="rId14"/>
    <p:sldId id="266" r:id="rId15"/>
    <p:sldId id="267" r:id="rId16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920" autoAdjust="0"/>
    <p:restoredTop sz="94660"/>
  </p:normalViewPr>
  <p:slideViewPr>
    <p:cSldViewPr snapToGrid="0">
      <p:cViewPr varScale="1">
        <p:scale>
          <a:sx n="123" d="100"/>
          <a:sy n="123" d="100"/>
        </p:scale>
        <p:origin x="706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FBB45-DAC6-4119-B571-663DA2F63C37}" type="datetimeFigureOut">
              <a:rPr lang="ru-RU" smtClean="0"/>
              <a:t>25.05.2025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E7DB6D-1D52-4AEA-BFEB-ED8647A144B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880656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FBB45-DAC6-4119-B571-663DA2F63C37}" type="datetimeFigureOut">
              <a:rPr lang="ru-RU" smtClean="0"/>
              <a:t>25.05.2025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E7DB6D-1D52-4AEA-BFEB-ED8647A144B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372041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FBB45-DAC6-4119-B571-663DA2F63C37}" type="datetimeFigureOut">
              <a:rPr lang="ru-RU" smtClean="0"/>
              <a:t>25.05.2025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E7DB6D-1D52-4AEA-BFEB-ED8647A144B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540251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FBB45-DAC6-4119-B571-663DA2F63C37}" type="datetimeFigureOut">
              <a:rPr lang="ru-RU" smtClean="0"/>
              <a:t>25.05.2025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E7DB6D-1D52-4AEA-BFEB-ED8647A144B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49161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FBB45-DAC6-4119-B571-663DA2F63C37}" type="datetimeFigureOut">
              <a:rPr lang="ru-RU" smtClean="0"/>
              <a:t>25.05.2025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E7DB6D-1D52-4AEA-BFEB-ED8647A144B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21947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FBB45-DAC6-4119-B571-663DA2F63C37}" type="datetimeFigureOut">
              <a:rPr lang="ru-RU" smtClean="0"/>
              <a:t>25.05.2025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E7DB6D-1D52-4AEA-BFEB-ED8647A144B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457936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FBB45-DAC6-4119-B571-663DA2F63C37}" type="datetimeFigureOut">
              <a:rPr lang="ru-RU" smtClean="0"/>
              <a:t>25.05.2025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E7DB6D-1D52-4AEA-BFEB-ED8647A144B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264761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FBB45-DAC6-4119-B571-663DA2F63C37}" type="datetimeFigureOut">
              <a:rPr lang="ru-RU" smtClean="0"/>
              <a:t>25.05.2025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E7DB6D-1D52-4AEA-BFEB-ED8647A144B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537257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FBB45-DAC6-4119-B571-663DA2F63C37}" type="datetimeFigureOut">
              <a:rPr lang="ru-RU" smtClean="0"/>
              <a:t>25.05.2025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E7DB6D-1D52-4AEA-BFEB-ED8647A144B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953066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FBB45-DAC6-4119-B571-663DA2F63C37}" type="datetimeFigureOut">
              <a:rPr lang="ru-RU" smtClean="0"/>
              <a:t>25.05.2025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E7DB6D-1D52-4AEA-BFEB-ED8647A144B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951167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FBB45-DAC6-4119-B571-663DA2F63C37}" type="datetimeFigureOut">
              <a:rPr lang="ru-RU" smtClean="0"/>
              <a:t>25.05.2025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E7DB6D-1D52-4AEA-BFEB-ED8647A144B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28526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DFBB45-DAC6-4119-B571-663DA2F63C37}" type="datetimeFigureOut">
              <a:rPr lang="ru-RU" smtClean="0"/>
              <a:t>25.05.2025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E7DB6D-1D52-4AEA-BFEB-ED8647A144B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513464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8" r:id="rId1"/>
    <p:sldLayoutId id="2147483799" r:id="rId2"/>
    <p:sldLayoutId id="2147483800" r:id="rId3"/>
    <p:sldLayoutId id="2147483801" r:id="rId4"/>
    <p:sldLayoutId id="2147483802" r:id="rId5"/>
    <p:sldLayoutId id="2147483803" r:id="rId6"/>
    <p:sldLayoutId id="2147483804" r:id="rId7"/>
    <p:sldLayoutId id="2147483805" r:id="rId8"/>
    <p:sldLayoutId id="2147483806" r:id="rId9"/>
    <p:sldLayoutId id="2147483807" r:id="rId10"/>
    <p:sldLayoutId id="214748380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12" Type="http://schemas.openxmlformats.org/officeDocument/2006/relationships/image" Target="../media/image74.pn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png"/><Relationship Id="rId11" Type="http://schemas.openxmlformats.org/officeDocument/2006/relationships/image" Target="../media/image73.png"/><Relationship Id="rId5" Type="http://schemas.openxmlformats.org/officeDocument/2006/relationships/image" Target="../media/image67.png"/><Relationship Id="rId10" Type="http://schemas.openxmlformats.org/officeDocument/2006/relationships/image" Target="../media/image72.png"/><Relationship Id="rId4" Type="http://schemas.openxmlformats.org/officeDocument/2006/relationships/image" Target="../media/image66.png"/><Relationship Id="rId9" Type="http://schemas.openxmlformats.org/officeDocument/2006/relationships/image" Target="../media/image7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svg"/><Relationship Id="rId18" Type="http://schemas.openxmlformats.org/officeDocument/2006/relationships/image" Target="../media/image23.png"/><Relationship Id="rId26" Type="http://schemas.openxmlformats.org/officeDocument/2006/relationships/image" Target="../media/image31.png"/><Relationship Id="rId3" Type="http://schemas.openxmlformats.org/officeDocument/2006/relationships/image" Target="../media/image8.png"/><Relationship Id="rId21" Type="http://schemas.openxmlformats.org/officeDocument/2006/relationships/image" Target="../media/image26.sv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17" Type="http://schemas.openxmlformats.org/officeDocument/2006/relationships/image" Target="../media/image22.svg"/><Relationship Id="rId25" Type="http://schemas.openxmlformats.org/officeDocument/2006/relationships/image" Target="../media/image30.svg"/><Relationship Id="rId2" Type="http://schemas.openxmlformats.org/officeDocument/2006/relationships/image" Target="../media/image7.jpg"/><Relationship Id="rId16" Type="http://schemas.openxmlformats.org/officeDocument/2006/relationships/image" Target="../media/image21.png"/><Relationship Id="rId20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16.svg"/><Relationship Id="rId24" Type="http://schemas.openxmlformats.org/officeDocument/2006/relationships/image" Target="../media/image29.png"/><Relationship Id="rId5" Type="http://schemas.openxmlformats.org/officeDocument/2006/relationships/image" Target="../media/image10.png"/><Relationship Id="rId15" Type="http://schemas.openxmlformats.org/officeDocument/2006/relationships/image" Target="../media/image20.svg"/><Relationship Id="rId23" Type="http://schemas.openxmlformats.org/officeDocument/2006/relationships/image" Target="../media/image28.svg"/><Relationship Id="rId10" Type="http://schemas.openxmlformats.org/officeDocument/2006/relationships/image" Target="../media/image15.png"/><Relationship Id="rId19" Type="http://schemas.openxmlformats.org/officeDocument/2006/relationships/image" Target="../media/image24.sv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Relationship Id="rId22" Type="http://schemas.openxmlformats.org/officeDocument/2006/relationships/image" Target="../media/image27.png"/><Relationship Id="rId27" Type="http://schemas.openxmlformats.org/officeDocument/2006/relationships/image" Target="../media/image32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12" Type="http://schemas.openxmlformats.org/officeDocument/2006/relationships/image" Target="../media/image43.svg"/><Relationship Id="rId2" Type="http://schemas.openxmlformats.org/officeDocument/2006/relationships/image" Target="../media/image33.jpg"/><Relationship Id="rId16" Type="http://schemas.openxmlformats.org/officeDocument/2006/relationships/image" Target="../media/image47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5" Type="http://schemas.openxmlformats.org/officeDocument/2006/relationships/image" Target="../media/image46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Relationship Id="rId14" Type="http://schemas.openxmlformats.org/officeDocument/2006/relationships/image" Target="../media/image45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27.png"/><Relationship Id="rId7" Type="http://schemas.openxmlformats.org/officeDocument/2006/relationships/image" Target="../media/image50.pn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svg"/><Relationship Id="rId11" Type="http://schemas.openxmlformats.org/officeDocument/2006/relationships/image" Target="../media/image53.jpeg"/><Relationship Id="rId5" Type="http://schemas.openxmlformats.org/officeDocument/2006/relationships/image" Target="../media/image48.png"/><Relationship Id="rId10" Type="http://schemas.openxmlformats.org/officeDocument/2006/relationships/image" Target="../media/image12.png"/><Relationship Id="rId4" Type="http://schemas.openxmlformats.org/officeDocument/2006/relationships/image" Target="../media/image28.svg"/><Relationship Id="rId9" Type="http://schemas.openxmlformats.org/officeDocument/2006/relationships/image" Target="../media/image5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Заголовок 3"/>
          <p:cNvSpPr txBox="1">
            <a:spLocks/>
          </p:cNvSpPr>
          <p:nvPr/>
        </p:nvSpPr>
        <p:spPr>
          <a:xfrm>
            <a:off x="835269" y="2022232"/>
            <a:ext cx="10471639" cy="19087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4000" b="1" dirty="0">
                <a:solidFill>
                  <a:schemeClr val="bg1"/>
                </a:solidFill>
                <a:latin typeface="Bahnschrift Light SemiCondensed" panose="020B0502040204020203" pitchFamily="34" charset="0"/>
              </a:rPr>
              <a:t>«Телеграмм бот 'Помогатор': инструмент для творчества"»</a:t>
            </a:r>
          </a:p>
        </p:txBody>
      </p:sp>
      <p:sp>
        <p:nvSpPr>
          <p:cNvPr id="17" name="Заголовок 3"/>
          <p:cNvSpPr txBox="1">
            <a:spLocks/>
          </p:cNvSpPr>
          <p:nvPr/>
        </p:nvSpPr>
        <p:spPr>
          <a:xfrm>
            <a:off x="1475803" y="4085781"/>
            <a:ext cx="9057382" cy="33674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1800" dirty="0">
                <a:solidFill>
                  <a:schemeClr val="bg1"/>
                </a:solidFill>
                <a:latin typeface="Bahnschrift Light SemiCondensed" panose="020B0502040204020203" pitchFamily="34" charset="0"/>
              </a:rPr>
              <a:t>Программа профессиональной переподготовки </a:t>
            </a:r>
          </a:p>
          <a:p>
            <a:pPr algn="l"/>
            <a:r>
              <a:rPr lang="ru-RU" sz="1800" dirty="0">
                <a:solidFill>
                  <a:schemeClr val="bg1"/>
                </a:solidFill>
                <a:latin typeface="Bahnschrift Light SemiCondensed" panose="020B0502040204020203" pitchFamily="34" charset="0"/>
              </a:rPr>
              <a:t>«Искуственный интеллект»</a:t>
            </a:r>
          </a:p>
        </p:txBody>
      </p:sp>
      <p:sp>
        <p:nvSpPr>
          <p:cNvPr id="18" name="Заголовок 3"/>
          <p:cNvSpPr txBox="1">
            <a:spLocks/>
          </p:cNvSpPr>
          <p:nvPr/>
        </p:nvSpPr>
        <p:spPr>
          <a:xfrm>
            <a:off x="1243675" y="5424807"/>
            <a:ext cx="1768560" cy="53993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1600" dirty="0">
                <a:solidFill>
                  <a:schemeClr val="bg1"/>
                </a:solidFill>
                <a:latin typeface="Bahnschrift Light SemiCondensed" panose="020B0502040204020203" pitchFamily="34" charset="0"/>
              </a:rPr>
              <a:t>Проект выполнили:</a:t>
            </a:r>
          </a:p>
          <a:p>
            <a:pPr algn="l"/>
            <a:r>
              <a:rPr lang="ru-RU" sz="1600" dirty="0">
                <a:solidFill>
                  <a:schemeClr val="bg1"/>
                </a:solidFill>
                <a:latin typeface="Bahnschrift Light SemiCondensed" panose="020B0502040204020203" pitchFamily="34" charset="0"/>
              </a:rPr>
              <a:t>Слесаренко П. В.</a:t>
            </a:r>
          </a:p>
          <a:p>
            <a:pPr algn="l"/>
            <a:r>
              <a:rPr lang="ru-RU" sz="1600" dirty="0">
                <a:solidFill>
                  <a:schemeClr val="bg1"/>
                </a:solidFill>
                <a:latin typeface="Bahnschrift Light SemiCondensed" panose="020B0502040204020203" pitchFamily="34" charset="0"/>
              </a:rPr>
              <a:t>Ковалев Д. П.</a:t>
            </a:r>
          </a:p>
          <a:p>
            <a:pPr algn="l"/>
            <a:r>
              <a:rPr lang="ru-RU" sz="1600" dirty="0" err="1">
                <a:solidFill>
                  <a:schemeClr val="bg1"/>
                </a:solidFill>
                <a:latin typeface="Bahnschrift Light SemiCondensed" panose="020B0502040204020203" pitchFamily="34" charset="0"/>
              </a:rPr>
              <a:t>Лёза</a:t>
            </a:r>
            <a:r>
              <a:rPr lang="ru-RU" sz="1600" dirty="0">
                <a:solidFill>
                  <a:schemeClr val="bg1"/>
                </a:solidFill>
                <a:latin typeface="Bahnschrift Light SemiCondensed" panose="020B0502040204020203" pitchFamily="34" charset="0"/>
              </a:rPr>
              <a:t>. А. А.</a:t>
            </a:r>
          </a:p>
          <a:p>
            <a:pPr algn="l"/>
            <a:r>
              <a:rPr lang="ru-RU" sz="1600" dirty="0">
                <a:solidFill>
                  <a:schemeClr val="bg1"/>
                </a:solidFill>
                <a:latin typeface="Bahnschrift Light SemiCondensed" panose="020B0502040204020203" pitchFamily="34" charset="0"/>
              </a:rPr>
              <a:t>Ширин Р.</a:t>
            </a:r>
            <a:r>
              <a:rPr lang="en-US" sz="1600" dirty="0">
                <a:solidFill>
                  <a:schemeClr val="bg1"/>
                </a:solidFill>
                <a:latin typeface="Bahnschrift Light SemiCondensed" panose="020B0502040204020203" pitchFamily="34" charset="0"/>
              </a:rPr>
              <a:t> </a:t>
            </a:r>
            <a:r>
              <a:rPr lang="ru-RU" sz="1600" dirty="0">
                <a:solidFill>
                  <a:schemeClr val="bg1"/>
                </a:solidFill>
                <a:latin typeface="Bahnschrift Light SemiCondensed" panose="020B0502040204020203" pitchFamily="34" charset="0"/>
              </a:rPr>
              <a:t>Г.</a:t>
            </a:r>
          </a:p>
          <a:p>
            <a:pPr algn="l"/>
            <a:r>
              <a:rPr lang="ru-RU" sz="1600" dirty="0">
                <a:solidFill>
                  <a:schemeClr val="bg1"/>
                </a:solidFill>
                <a:latin typeface="Bahnschrift Light SemiCondensed" panose="020B0502040204020203" pitchFamily="34" charset="0"/>
              </a:rPr>
              <a:t>Турчанинов К. А.</a:t>
            </a:r>
          </a:p>
        </p:txBody>
      </p:sp>
      <p:sp>
        <p:nvSpPr>
          <p:cNvPr id="5" name="Заголовок 3"/>
          <p:cNvSpPr txBox="1">
            <a:spLocks/>
          </p:cNvSpPr>
          <p:nvPr/>
        </p:nvSpPr>
        <p:spPr>
          <a:xfrm>
            <a:off x="6481555" y="4784650"/>
            <a:ext cx="2592107" cy="64015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1600" dirty="0">
                <a:solidFill>
                  <a:schemeClr val="bg1"/>
                </a:solidFill>
                <a:latin typeface="Bahnschrift Light SemiCondensed" panose="020B0502040204020203" pitchFamily="34" charset="0"/>
              </a:rPr>
              <a:t>Руководитель проекта:</a:t>
            </a:r>
          </a:p>
          <a:p>
            <a:pPr algn="l"/>
            <a:r>
              <a:rPr lang="ru-RU" sz="1600" dirty="0">
                <a:solidFill>
                  <a:schemeClr val="bg1"/>
                </a:solidFill>
                <a:latin typeface="Bahnschrift Light SemiCondensed" panose="020B0502040204020203" pitchFamily="34" charset="0"/>
              </a:rPr>
              <a:t>Ст. пр., Ляхницкая О.В.</a:t>
            </a:r>
          </a:p>
          <a:p>
            <a:pPr algn="l"/>
            <a:r>
              <a:rPr lang="ru-RU" sz="1600" dirty="0">
                <a:solidFill>
                  <a:schemeClr val="bg1"/>
                </a:solidFill>
                <a:latin typeface="Bahnschrift Light SemiCondensed" panose="020B0502040204020203" pitchFamily="34" charset="0"/>
              </a:rPr>
              <a:t>Доцент Криворучко А.В</a:t>
            </a:r>
          </a:p>
        </p:txBody>
      </p:sp>
      <p:grpSp>
        <p:nvGrpSpPr>
          <p:cNvPr id="6" name="Группа 5"/>
          <p:cNvGrpSpPr/>
          <p:nvPr/>
        </p:nvGrpSpPr>
        <p:grpSpPr>
          <a:xfrm>
            <a:off x="403757" y="272380"/>
            <a:ext cx="879920" cy="935826"/>
            <a:chOff x="403757" y="272380"/>
            <a:chExt cx="879920" cy="935826"/>
          </a:xfrm>
        </p:grpSpPr>
        <p:sp>
          <p:nvSpPr>
            <p:cNvPr id="4" name="Овал 3"/>
            <p:cNvSpPr/>
            <p:nvPr/>
          </p:nvSpPr>
          <p:spPr>
            <a:xfrm>
              <a:off x="443759" y="272380"/>
              <a:ext cx="799916" cy="79991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3" name="Рисунок 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3757" y="272380"/>
              <a:ext cx="879920" cy="935826"/>
            </a:xfrm>
            <a:prstGeom prst="rect">
              <a:avLst/>
            </a:prstGeom>
          </p:spPr>
        </p:pic>
      </p:grpSp>
      <p:sp>
        <p:nvSpPr>
          <p:cNvPr id="13" name="Заголовок 3"/>
          <p:cNvSpPr txBox="1">
            <a:spLocks/>
          </p:cNvSpPr>
          <p:nvPr/>
        </p:nvSpPr>
        <p:spPr>
          <a:xfrm>
            <a:off x="1323679" y="372291"/>
            <a:ext cx="1288805" cy="7360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ru-RU" sz="1800" b="1" dirty="0">
                <a:solidFill>
                  <a:schemeClr val="bg1"/>
                </a:solidFill>
                <a:latin typeface="Bahnschrift Light SemiCondensed" panose="020B0502040204020203" pitchFamily="34" charset="0"/>
              </a:rPr>
              <a:t>Цифровая</a:t>
            </a:r>
          </a:p>
          <a:p>
            <a:pPr>
              <a:lnSpc>
                <a:spcPct val="100000"/>
              </a:lnSpc>
            </a:pPr>
            <a:r>
              <a:rPr lang="ru-RU" sz="1800" b="1" dirty="0">
                <a:solidFill>
                  <a:schemeClr val="bg1"/>
                </a:solidFill>
                <a:latin typeface="Bahnschrift Light SemiCondensed" panose="020B0502040204020203" pitchFamily="34" charset="0"/>
              </a:rPr>
              <a:t>кафедра</a:t>
            </a:r>
          </a:p>
        </p:txBody>
      </p:sp>
    </p:spTree>
    <p:extLst>
      <p:ext uri="{BB962C8B-B14F-4D97-AF65-F5344CB8AC3E}">
        <p14:creationId xmlns:p14="http://schemas.microsoft.com/office/powerpoint/2010/main" val="5390345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/>
        </p:nvSpPr>
        <p:spPr>
          <a:xfrm>
            <a:off x="1004985" y="424157"/>
            <a:ext cx="835873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800" b="1" dirty="0">
                <a:solidFill>
                  <a:schemeClr val="accent5">
                    <a:lumMod val="75000"/>
                  </a:schemeClr>
                </a:solidFill>
                <a:latin typeface="Bahnschrift Light SemiCondensed" panose="020B0502040204020203" pitchFamily="34" charset="0"/>
                <a:cs typeface="Calibri"/>
              </a:rPr>
              <a:t>ВИЗУАЛИЗАЦИЯ МЕТРИК</a:t>
            </a:r>
            <a:r>
              <a:rPr lang="en-US" sz="2800" b="1" dirty="0">
                <a:solidFill>
                  <a:schemeClr val="accent5">
                    <a:lumMod val="75000"/>
                  </a:schemeClr>
                </a:solidFill>
                <a:latin typeface="Bahnschrift Light SemiCondensed" panose="020B0502040204020203" pitchFamily="34" charset="0"/>
                <a:cs typeface="Calibri"/>
              </a:rPr>
              <a:t> </a:t>
            </a:r>
            <a:r>
              <a:rPr lang="ru-RU" sz="2800" b="1" dirty="0">
                <a:solidFill>
                  <a:schemeClr val="accent5">
                    <a:lumMod val="75000"/>
                  </a:schemeClr>
                </a:solidFill>
                <a:latin typeface="Bahnschrift Light SemiCondensed" panose="020B0502040204020203" pitchFamily="34" charset="0"/>
                <a:cs typeface="Calibri"/>
              </a:rPr>
              <a:t> 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C3F3149-F866-4239-9AB5-143DF4B1DD8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137" y="1043757"/>
            <a:ext cx="5480179" cy="262663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9473BC1-33AE-4C91-A0F3-671DB3A1DFAF}"/>
              </a:ext>
            </a:extLst>
          </p:cNvPr>
          <p:cNvSpPr txBox="1"/>
          <p:nvPr/>
        </p:nvSpPr>
        <p:spPr>
          <a:xfrm>
            <a:off x="2313319" y="3761267"/>
            <a:ext cx="21342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5">
                    <a:lumMod val="75000"/>
                  </a:schemeClr>
                </a:solidFill>
                <a:latin typeface="Bahnschrift Light SemiCondensed" panose="020B0502040204020203" pitchFamily="34" charset="0"/>
                <a:cs typeface="Calibri Light" panose="020F0302020204030204" pitchFamily="34" charset="0"/>
              </a:rPr>
              <a:t>Grafana Dashboard</a:t>
            </a:r>
            <a:endParaRPr lang="ru-RU" sz="2000" b="1" dirty="0">
              <a:solidFill>
                <a:schemeClr val="accent5">
                  <a:lumMod val="75000"/>
                </a:schemeClr>
              </a:solidFill>
              <a:latin typeface="Bahnschrift Light SemiCondensed" panose="020B0502040204020203" pitchFamily="34" charset="0"/>
              <a:cs typeface="Calibri Light" panose="020F0302020204030204" pitchFamily="34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BE1688A-3903-461D-8373-1999ECC0DAC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1942" y="818225"/>
            <a:ext cx="4845206" cy="252990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C1685AA-651C-4C91-87E6-B61D924E6C52}"/>
              </a:ext>
            </a:extLst>
          </p:cNvPr>
          <p:cNvSpPr txBox="1"/>
          <p:nvPr/>
        </p:nvSpPr>
        <p:spPr>
          <a:xfrm>
            <a:off x="8048417" y="3047593"/>
            <a:ext cx="29522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solidFill>
                  <a:schemeClr val="accent5">
                    <a:lumMod val="75000"/>
                  </a:schemeClr>
                </a:solidFill>
                <a:latin typeface="Bahnschrift Light SemiCondensed" panose="020B0502040204020203" pitchFamily="34" charset="0"/>
                <a:cs typeface="Calibri Light" panose="020F0302020204030204" pitchFamily="34" charset="0"/>
              </a:rPr>
              <a:t>Taskiq</a:t>
            </a:r>
            <a:r>
              <a:rPr lang="en-US" sz="2000" b="1" dirty="0">
                <a:solidFill>
                  <a:schemeClr val="accent5">
                    <a:lumMod val="75000"/>
                  </a:schemeClr>
                </a:solidFill>
                <a:latin typeface="Bahnschrift Light SemiCondensed" panose="020B0502040204020203" pitchFamily="34" charset="0"/>
                <a:cs typeface="Calibri Light" panose="020F0302020204030204" pitchFamily="34" charset="0"/>
              </a:rPr>
              <a:t>-admin (tasks page)</a:t>
            </a:r>
            <a:endParaRPr lang="ru-RU" sz="2000" b="1" dirty="0">
              <a:solidFill>
                <a:schemeClr val="accent5">
                  <a:lumMod val="75000"/>
                </a:schemeClr>
              </a:solidFill>
              <a:latin typeface="Bahnschrift Light SemiCondensed" panose="020B0502040204020203" pitchFamily="34" charset="0"/>
              <a:cs typeface="Calibri Light" panose="020F0302020204030204" pitchFamily="34" charset="0"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C5C4A897-DA3D-4DB9-9262-41C056226E5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5012" y="3761267"/>
            <a:ext cx="4348065" cy="227939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13C5B2F-7E9F-4E41-AB33-E793C9FCACD6}"/>
              </a:ext>
            </a:extLst>
          </p:cNvPr>
          <p:cNvSpPr txBox="1"/>
          <p:nvPr/>
        </p:nvSpPr>
        <p:spPr>
          <a:xfrm>
            <a:off x="7930228" y="6033733"/>
            <a:ext cx="36024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solidFill>
                  <a:schemeClr val="accent5">
                    <a:lumMod val="75000"/>
                  </a:schemeClr>
                </a:solidFill>
                <a:latin typeface="Bahnschrift Light SemiCondensed" panose="020B0502040204020203" pitchFamily="34" charset="0"/>
                <a:cs typeface="Calibri Light" panose="020F0302020204030204" pitchFamily="34" charset="0"/>
              </a:rPr>
              <a:t>Taskiq</a:t>
            </a:r>
            <a:r>
              <a:rPr lang="en-US" sz="2000" b="1" dirty="0">
                <a:solidFill>
                  <a:schemeClr val="accent5">
                    <a:lumMod val="75000"/>
                  </a:schemeClr>
                </a:solidFill>
                <a:latin typeface="Bahnschrift Light SemiCondensed" panose="020B0502040204020203" pitchFamily="34" charset="0"/>
                <a:cs typeface="Calibri Light" panose="020F0302020204030204" pitchFamily="34" charset="0"/>
              </a:rPr>
              <a:t>-admin (tasks details page)</a:t>
            </a:r>
            <a:endParaRPr lang="ru-RU" sz="2000" b="1" dirty="0">
              <a:solidFill>
                <a:schemeClr val="accent5">
                  <a:lumMod val="75000"/>
                </a:schemeClr>
              </a:solidFill>
              <a:latin typeface="Bahnschrift Light SemiCondensed" panose="020B0502040204020203" pitchFamily="34" charset="0"/>
              <a:cs typeface="Calibri Light" panose="020F0302020204030204" pitchFamily="34" charset="0"/>
            </a:endParaRPr>
          </a:p>
        </p:txBody>
      </p:sp>
      <p:pic>
        <p:nvPicPr>
          <p:cNvPr id="13" name="Рисунок 12" descr="Sentry marks error as &quot;handled&quot; while it isn't · Issue #564 · getsentry/ sentry-python · GitHub">
            <a:extLst>
              <a:ext uri="{FF2B5EF4-FFF2-40B4-BE49-F238E27FC236}">
                <a16:creationId xmlns:a16="http://schemas.microsoft.com/office/drawing/2014/main" id="{3D5EF006-F3E5-4FDE-A8A9-3385F38D8A2B}"/>
              </a:ext>
            </a:extLst>
          </p:cNvPr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5619" y="4312402"/>
            <a:ext cx="3091370" cy="2200592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9B666B8-AB00-4FBE-996B-E69CB8E2019E}"/>
              </a:ext>
            </a:extLst>
          </p:cNvPr>
          <p:cNvSpPr txBox="1"/>
          <p:nvPr/>
        </p:nvSpPr>
        <p:spPr>
          <a:xfrm>
            <a:off x="2952466" y="6435784"/>
            <a:ext cx="8559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5">
                    <a:lumMod val="75000"/>
                  </a:schemeClr>
                </a:solidFill>
                <a:latin typeface="Bahnschrift Light SemiCondensed" panose="020B0502040204020203" pitchFamily="34" charset="0"/>
                <a:cs typeface="Calibri Light" panose="020F0302020204030204" pitchFamily="34" charset="0"/>
              </a:rPr>
              <a:t>Sentry</a:t>
            </a:r>
            <a:endParaRPr lang="ru-RU" sz="2000" b="1" dirty="0">
              <a:solidFill>
                <a:schemeClr val="accent5">
                  <a:lumMod val="75000"/>
                </a:schemeClr>
              </a:solidFill>
              <a:latin typeface="Bahnschrift Light SemiCondensed" panose="020B0502040204020203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73265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/>
        </p:nvSpPr>
        <p:spPr>
          <a:xfrm>
            <a:off x="1635181" y="291752"/>
            <a:ext cx="835873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800" b="1" dirty="0">
                <a:solidFill>
                  <a:schemeClr val="accent5">
                    <a:lumMod val="75000"/>
                  </a:schemeClr>
                </a:solidFill>
                <a:latin typeface="Bahnschrift Light SemiCondensed" panose="020B0502040204020203" pitchFamily="34" charset="0"/>
              </a:rPr>
              <a:t>ПРОГРАММНАЯ РЕАЛИЗАЦИЯ</a:t>
            </a:r>
            <a:endParaRPr lang="ru-RU" sz="2800" b="1" dirty="0">
              <a:solidFill>
                <a:schemeClr val="accent5">
                  <a:lumMod val="75000"/>
                </a:schemeClr>
              </a:solidFill>
              <a:latin typeface="Bahnschrift Light SemiCondensed" panose="020B0502040204020203" pitchFamily="34" charset="0"/>
              <a:cs typeface="Calibri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71BAD52-23EC-B447-E594-573785708A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9997" y="966550"/>
            <a:ext cx="4400344" cy="2616465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D37DBA5-8E8D-4351-B8E4-A1944C7070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8757" y="59865"/>
            <a:ext cx="5124652" cy="2670188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4488792-5379-433B-A778-EBFE70F85B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99247" y="2881631"/>
            <a:ext cx="4292753" cy="3218173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5F8E7F96-8D2C-46D6-9A84-DA89ADF3BA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17662" y="3839332"/>
            <a:ext cx="4581585" cy="2658580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ADA29458-BF00-4ACD-BEE2-57F85F09E7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1144" y="4049420"/>
            <a:ext cx="3735509" cy="2788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8795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8">
            <a:extLst>
              <a:ext uri="{FF2B5EF4-FFF2-40B4-BE49-F238E27FC236}">
                <a16:creationId xmlns:a16="http://schemas.microsoft.com/office/drawing/2014/main" id="{F9A3B22F-317A-4C5C-A354-54B29A8A38CA}"/>
              </a:ext>
            </a:extLst>
          </p:cNvPr>
          <p:cNvSpPr/>
          <p:nvPr/>
        </p:nvSpPr>
        <p:spPr>
          <a:xfrm>
            <a:off x="1151162" y="1221578"/>
            <a:ext cx="988967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800" b="1" dirty="0">
                <a:solidFill>
                  <a:schemeClr val="accent5">
                    <a:lumMod val="75000"/>
                  </a:schemeClr>
                </a:solidFill>
                <a:latin typeface="Bahnschrift Light SemiCondensed" panose="020B0502040204020203" pitchFamily="34" charset="0"/>
                <a:cs typeface="Calibri"/>
              </a:rPr>
              <a:t>Результаты обучения и тестирования модели глубокого обучения</a:t>
            </a:r>
          </a:p>
        </p:txBody>
      </p:sp>
      <p:pic>
        <p:nvPicPr>
          <p:cNvPr id="5" name="Рисунок 10">
            <a:extLst>
              <a:ext uri="{FF2B5EF4-FFF2-40B4-BE49-F238E27FC236}">
                <a16:creationId xmlns:a16="http://schemas.microsoft.com/office/drawing/2014/main" id="{E2DCAB0F-DE05-9C75-E3E6-89502DDEE4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06785" y="2036107"/>
            <a:ext cx="5489217" cy="28293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Рисунок 13">
            <a:extLst>
              <a:ext uri="{FF2B5EF4-FFF2-40B4-BE49-F238E27FC236}">
                <a16:creationId xmlns:a16="http://schemas.microsoft.com/office/drawing/2014/main" id="{AE0D4FDE-FE35-C8B0-6445-1AEBEA8D0D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095998" y="2064306"/>
            <a:ext cx="5489217" cy="2729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8541694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 descr="Изображение выглядит как текст, снимок экрана, Компьютерная игра, мультфильм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BCC533F1-6DAF-C759-2403-CAC4B0A102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7304" y="3541523"/>
            <a:ext cx="3830320" cy="276987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E2179E3-6EAD-A476-BD73-4C9A1E2EA9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72" y="4385669"/>
            <a:ext cx="3014151" cy="232532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Прямоугольник 2"/>
          <p:cNvSpPr/>
          <p:nvPr/>
        </p:nvSpPr>
        <p:spPr>
          <a:xfrm>
            <a:off x="92933" y="172065"/>
            <a:ext cx="551540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Bahnschrift Light SemiCondensed" panose="020B0502040204020203" pitchFamily="34" charset="0"/>
              </a:rPr>
              <a:t>ТЕСТИРОВАНИЕ ПРИЛОЖЕНИЯ</a:t>
            </a:r>
            <a:br>
              <a:rPr lang="ru-RU" sz="2800" dirty="0">
                <a:solidFill>
                  <a:schemeClr val="bg1"/>
                </a:solidFill>
                <a:latin typeface="Bahnschrift Light SemiCondensed" panose="020B0502040204020203" pitchFamily="34" charset="0"/>
              </a:rPr>
            </a:br>
            <a:endParaRPr lang="ru-RU" sz="2800" dirty="0">
              <a:solidFill>
                <a:schemeClr val="accent1">
                  <a:lumMod val="60000"/>
                  <a:lumOff val="40000"/>
                </a:schemeClr>
              </a:solidFill>
              <a:latin typeface="Bahnschrift Light SemiCondensed" panose="020B0502040204020203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FDEF765-3E2A-8D73-7C7C-115ACD1DC8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6221" y="884903"/>
            <a:ext cx="2624694" cy="3195484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302D7EC0-3DEB-5BA4-5398-1571DBDDA72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1969" y="679896"/>
            <a:ext cx="2819658" cy="267780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A450037F-B10C-7D4C-F6A1-85A2DBF9B65B}"/>
              </a:ext>
            </a:extLst>
          </p:cNvPr>
          <p:cNvCxnSpPr/>
          <p:nvPr/>
        </p:nvCxnSpPr>
        <p:spPr>
          <a:xfrm>
            <a:off x="5692877" y="0"/>
            <a:ext cx="0" cy="685800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F0924E6-8BFB-A412-29B5-B54FF210864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72437" y="51618"/>
            <a:ext cx="3890484" cy="3489291"/>
          </a:xfrm>
          <a:prstGeom prst="rect">
            <a:avLst/>
          </a:prstGeom>
        </p:spPr>
      </p:pic>
      <p:pic>
        <p:nvPicPr>
          <p:cNvPr id="9" name="Рисунок 8" descr="Изображение выглядит как аниме, Человеческое лицо, мультфильм, одежда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11F89B51-274D-6C4C-C6A8-8B5B8D5F62C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64563" y="2759128"/>
            <a:ext cx="2927437" cy="222113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E8184D9C-E93F-4972-A927-14808E8E44DB}"/>
              </a:ext>
            </a:extLst>
          </p:cNvPr>
          <p:cNvPicPr/>
          <p:nvPr/>
        </p:nvPicPr>
        <p:blipFill>
          <a:blip r:embed="rId9"/>
          <a:stretch>
            <a:fillRect/>
          </a:stretch>
        </p:blipFill>
        <p:spPr>
          <a:xfrm>
            <a:off x="9749167" y="51618"/>
            <a:ext cx="2356587" cy="2654260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63140FC0-CAB7-45A0-8E26-3EC02C4AF611}"/>
              </a:ext>
            </a:extLst>
          </p:cNvPr>
          <p:cNvPicPr/>
          <p:nvPr/>
        </p:nvPicPr>
        <p:blipFill>
          <a:blip r:embed="rId10"/>
          <a:stretch>
            <a:fillRect/>
          </a:stretch>
        </p:blipFill>
        <p:spPr>
          <a:xfrm>
            <a:off x="2905453" y="3428999"/>
            <a:ext cx="2684340" cy="267780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395227E-8D79-4466-B4A5-C2CF9D1FF31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842769" y="3718449"/>
            <a:ext cx="1658562" cy="3004457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67974149-A8B2-4423-960F-A45BFBA0B18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763811" y="4980259"/>
            <a:ext cx="1428189" cy="1877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2590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932221" y="645928"/>
            <a:ext cx="376809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altLang="ru-RU" sz="2800" b="1" dirty="0">
                <a:solidFill>
                  <a:schemeClr val="accent5">
                    <a:lumMod val="50000"/>
                  </a:schemeClr>
                </a:solidFill>
                <a:latin typeface="Bahnschrift Light SemiCondensed" panose="020B0502040204020203" pitchFamily="34" charset="0"/>
                <a:cs typeface="Arial" panose="020B0604020202020204" pitchFamily="34" charset="0"/>
              </a:rPr>
              <a:t>РЕЗУЛЬТАТЫ И ВЫВОДЫ</a:t>
            </a:r>
            <a:endParaRPr lang="ru-RU" sz="2800" b="1" dirty="0">
              <a:solidFill>
                <a:schemeClr val="accent5">
                  <a:lumMod val="50000"/>
                </a:schemeClr>
              </a:solidFill>
              <a:latin typeface="Bahnschrift Light SemiCondensed" panose="020B0502040204020203" pitchFamily="34" charset="0"/>
              <a:cs typeface="Calibri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4B71210-597A-05A9-8D7A-5911CCF0F432}"/>
              </a:ext>
            </a:extLst>
          </p:cNvPr>
          <p:cNvSpPr txBox="1">
            <a:spLocks/>
          </p:cNvSpPr>
          <p:nvPr/>
        </p:nvSpPr>
        <p:spPr>
          <a:xfrm>
            <a:off x="1838632" y="4536395"/>
            <a:ext cx="9645445" cy="2108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R="0" lv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tabLst>
                <a:tab pos="720090" algn="l"/>
              </a:tabLst>
            </a:pPr>
            <a:r>
              <a:rPr lang="ru-RU" sz="2000" b="1" dirty="0">
                <a:solidFill>
                  <a:schemeClr val="accent5">
                    <a:lumMod val="75000"/>
                  </a:schemeClr>
                </a:solidFill>
                <a:latin typeface="Bahnschrift Light SemiCondensed" panose="020B0502040204020203" pitchFamily="34" charset="0"/>
                <a:ea typeface="Times New Roman" panose="02020603050405020304" pitchFamily="18" charset="0"/>
              </a:rPr>
              <a:t>	Вывод: </a:t>
            </a:r>
            <a:r>
              <a:rPr lang="ru-RU" sz="2000" dirty="0">
                <a:solidFill>
                  <a:schemeClr val="accent5">
                    <a:lumMod val="75000"/>
                  </a:schemeClr>
                </a:solidFill>
                <a:latin typeface="Bahnschrift Light SemiCondensed" panose="020B0502040204020203" pitchFamily="34" charset="0"/>
                <a:ea typeface="Times New Roman" panose="02020603050405020304" pitchFamily="18" charset="0"/>
              </a:rPr>
              <a:t>в ходе проекта успешно создан многофункциональный инструмент "Помогатор", объединяющий нейросетевые технологии для автоматизации задач в дизайне, OSINT и маркетинге. Решение демонстрирует эффективность применения ИИ для обработки изображений и анализа данных, что значительно упрощает работу специалистов и расширяет их возможности.</a:t>
            </a:r>
            <a:endParaRPr lang="en-US" sz="2000" dirty="0">
              <a:solidFill>
                <a:schemeClr val="accent5">
                  <a:lumMod val="75000"/>
                </a:schemeClr>
              </a:solidFill>
              <a:effectLst/>
              <a:latin typeface="Bahnschrift Light SemiCondensed" panose="020B0502040204020203" pitchFamily="34" charset="0"/>
              <a:ea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63B50F-03A0-2FFE-BE7A-648BA38312E1}"/>
              </a:ext>
            </a:extLst>
          </p:cNvPr>
          <p:cNvSpPr txBox="1"/>
          <p:nvPr/>
        </p:nvSpPr>
        <p:spPr>
          <a:xfrm>
            <a:off x="245806" y="1060993"/>
            <a:ext cx="11238271" cy="29444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720090" algn="l"/>
              </a:tabLst>
            </a:pPr>
            <a:r>
              <a:rPr lang="ru-RU" dirty="0">
                <a:solidFill>
                  <a:schemeClr val="accent5">
                    <a:lumMod val="75000"/>
                  </a:schemeClr>
                </a:solidFill>
                <a:latin typeface="Bahnschrift Light SemiCondensed" panose="020B0502040204020203" pitchFamily="34" charset="0"/>
                <a:ea typeface="Times New Roman" panose="02020603050405020304" pitchFamily="18" charset="0"/>
              </a:rPr>
              <a:t>был подготовлен специализированный датасет "</a:t>
            </a:r>
            <a:r>
              <a:rPr lang="ru-RU" dirty="0" err="1">
                <a:solidFill>
                  <a:schemeClr val="accent5">
                    <a:lumMod val="75000"/>
                  </a:schemeClr>
                </a:solidFill>
                <a:latin typeface="Bahnschrift Light SemiCondensed" panose="020B0502040204020203" pitchFamily="34" charset="0"/>
                <a:ea typeface="Times New Roman" panose="02020603050405020304" pitchFamily="18" charset="0"/>
              </a:rPr>
              <a:t>Landscape</a:t>
            </a:r>
            <a:r>
              <a:rPr lang="ru-RU" dirty="0">
                <a:solidFill>
                  <a:schemeClr val="accent5">
                    <a:lumMod val="75000"/>
                  </a:schemeClr>
                </a:solidFill>
                <a:latin typeface="Bahnschrift Light SemiCondensed" panose="020B0502040204020203" pitchFamily="34" charset="0"/>
                <a:ea typeface="Times New Roman" panose="02020603050405020304" pitchFamily="18" charset="0"/>
              </a:rPr>
              <a:t> </a:t>
            </a:r>
            <a:r>
              <a:rPr lang="ru-RU" dirty="0" err="1">
                <a:solidFill>
                  <a:schemeClr val="accent5">
                    <a:lumMod val="75000"/>
                  </a:schemeClr>
                </a:solidFill>
                <a:latin typeface="Bahnschrift Light SemiCondensed" panose="020B0502040204020203" pitchFamily="34" charset="0"/>
                <a:ea typeface="Times New Roman" panose="02020603050405020304" pitchFamily="18" charset="0"/>
              </a:rPr>
              <a:t>image</a:t>
            </a:r>
            <a:r>
              <a:rPr lang="ru-RU" dirty="0">
                <a:solidFill>
                  <a:schemeClr val="accent5">
                    <a:lumMod val="75000"/>
                  </a:schemeClr>
                </a:solidFill>
                <a:latin typeface="Bahnschrift Light SemiCondensed" panose="020B0502040204020203" pitchFamily="34" charset="0"/>
                <a:ea typeface="Times New Roman" panose="02020603050405020304" pitchFamily="18" charset="0"/>
              </a:rPr>
              <a:t> </a:t>
            </a:r>
            <a:r>
              <a:rPr lang="ru-RU" dirty="0" err="1">
                <a:solidFill>
                  <a:schemeClr val="accent5">
                    <a:lumMod val="75000"/>
                  </a:schemeClr>
                </a:solidFill>
                <a:latin typeface="Bahnschrift Light SemiCondensed" panose="020B0502040204020203" pitchFamily="34" charset="0"/>
                <a:ea typeface="Times New Roman" panose="02020603050405020304" pitchFamily="18" charset="0"/>
              </a:rPr>
              <a:t>colorization</a:t>
            </a:r>
            <a:r>
              <a:rPr lang="ru-RU" dirty="0">
                <a:solidFill>
                  <a:schemeClr val="accent5">
                    <a:lumMod val="75000"/>
                  </a:schemeClr>
                </a:solidFill>
                <a:latin typeface="Bahnschrift Light SemiCondensed" panose="020B0502040204020203" pitchFamily="34" charset="0"/>
                <a:ea typeface="Times New Roman" panose="02020603050405020304" pitchFamily="18" charset="0"/>
              </a:rPr>
              <a:t>", содержащий 7129 пар изображений (цветное/серое) с нормализованными характеристиками;</a:t>
            </a: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720090" algn="l"/>
              </a:tabLst>
            </a:pPr>
            <a:r>
              <a:rPr lang="ru-RU" dirty="0">
                <a:solidFill>
                  <a:schemeClr val="accent5">
                    <a:lumMod val="75000"/>
                  </a:schemeClr>
                </a:solidFill>
                <a:latin typeface="Bahnschrift Light SemiCondensed" panose="020B0502040204020203" pitchFamily="34" charset="0"/>
                <a:ea typeface="Times New Roman" panose="02020603050405020304" pitchFamily="18" charset="0"/>
              </a:rPr>
              <a:t>разработана и обучена модель </a:t>
            </a:r>
            <a:r>
              <a:rPr lang="ru-RU" dirty="0" err="1">
                <a:solidFill>
                  <a:schemeClr val="accent5">
                    <a:lumMod val="75000"/>
                  </a:schemeClr>
                </a:solidFill>
                <a:latin typeface="Bahnschrift Light SemiCondensed" panose="020B0502040204020203" pitchFamily="34" charset="0"/>
                <a:ea typeface="Times New Roman" panose="02020603050405020304" pitchFamily="18" charset="0"/>
              </a:rPr>
              <a:t>автоэнкодера</a:t>
            </a:r>
            <a:r>
              <a:rPr lang="ru-RU" dirty="0">
                <a:solidFill>
                  <a:schemeClr val="accent5">
                    <a:lumMod val="75000"/>
                  </a:schemeClr>
                </a:solidFill>
                <a:latin typeface="Bahnschrift Light SemiCondensed" panose="020B0502040204020203" pitchFamily="34" charset="0"/>
                <a:ea typeface="Times New Roman" panose="02020603050405020304" pitchFamily="18" charset="0"/>
              </a:rPr>
              <a:t> на основе CNN для задачи колоризации изображений;</a:t>
            </a: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720090" algn="l"/>
              </a:tabLst>
            </a:pPr>
            <a:r>
              <a:rPr lang="ru-RU" dirty="0">
                <a:solidFill>
                  <a:schemeClr val="accent5">
                    <a:lumMod val="75000"/>
                  </a:schemeClr>
                </a:solidFill>
                <a:latin typeface="Bahnschrift Light SemiCondensed" panose="020B0502040204020203" pitchFamily="34" charset="0"/>
                <a:ea typeface="Times New Roman" panose="02020603050405020304" pitchFamily="18" charset="0"/>
              </a:rPr>
              <a:t>проведено тестирование модели, показавшее точность 82-85% с лучшими результатами (90-95%) для природных пейзажей;</a:t>
            </a: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720090" algn="l"/>
              </a:tabLst>
            </a:pPr>
            <a:r>
              <a:rPr lang="ru-RU" dirty="0">
                <a:solidFill>
                  <a:schemeClr val="accent5">
                    <a:lumMod val="75000"/>
                  </a:schemeClr>
                </a:solidFill>
                <a:latin typeface="Bahnschrift Light SemiCondensed" panose="020B0502040204020203" pitchFamily="34" charset="0"/>
                <a:ea typeface="Times New Roman" panose="02020603050405020304" pitchFamily="18" charset="0"/>
              </a:rPr>
              <a:t>реализована интеграция модели в </a:t>
            </a:r>
            <a:r>
              <a:rPr lang="ru-RU" dirty="0" err="1">
                <a:solidFill>
                  <a:schemeClr val="accent5">
                    <a:lumMod val="75000"/>
                  </a:schemeClr>
                </a:solidFill>
                <a:latin typeface="Bahnschrift Light SemiCondensed" panose="020B0502040204020203" pitchFamily="34" charset="0"/>
                <a:ea typeface="Times New Roman" panose="02020603050405020304" pitchFamily="18" charset="0"/>
              </a:rPr>
              <a:t>микросервисную</a:t>
            </a:r>
            <a:r>
              <a:rPr lang="ru-RU" dirty="0">
                <a:solidFill>
                  <a:schemeClr val="accent5">
                    <a:lumMod val="75000"/>
                  </a:schemeClr>
                </a:solidFill>
                <a:latin typeface="Bahnschrift Light SemiCondensed" panose="020B0502040204020203" pitchFamily="34" charset="0"/>
                <a:ea typeface="Times New Roman" panose="02020603050405020304" pitchFamily="18" charset="0"/>
              </a:rPr>
              <a:t> архитектуру с использованием </a:t>
            </a:r>
            <a:r>
              <a:rPr lang="ru-RU" dirty="0" err="1">
                <a:solidFill>
                  <a:schemeClr val="accent5">
                    <a:lumMod val="75000"/>
                  </a:schemeClr>
                </a:solidFill>
                <a:latin typeface="Bahnschrift Light SemiCondensed" panose="020B0502040204020203" pitchFamily="34" charset="0"/>
                <a:ea typeface="Times New Roman" panose="02020603050405020304" pitchFamily="18" charset="0"/>
              </a:rPr>
              <a:t>FastAPI</a:t>
            </a:r>
            <a:r>
              <a:rPr lang="ru-RU" dirty="0">
                <a:solidFill>
                  <a:schemeClr val="accent5">
                    <a:lumMod val="75000"/>
                  </a:schemeClr>
                </a:solidFill>
                <a:latin typeface="Bahnschrift Light SemiCondensed" panose="020B0502040204020203" pitchFamily="34" charset="0"/>
                <a:ea typeface="Times New Roman" panose="02020603050405020304" pitchFamily="18" charset="0"/>
              </a:rPr>
              <a:t> и </a:t>
            </a:r>
            <a:r>
              <a:rPr lang="ru-RU" dirty="0" err="1">
                <a:solidFill>
                  <a:schemeClr val="accent5">
                    <a:lumMod val="75000"/>
                  </a:schemeClr>
                </a:solidFill>
                <a:latin typeface="Bahnschrift Light SemiCondensed" panose="020B0502040204020203" pitchFamily="34" charset="0"/>
                <a:ea typeface="Times New Roman" panose="02020603050405020304" pitchFamily="18" charset="0"/>
              </a:rPr>
              <a:t>Kafka</a:t>
            </a:r>
            <a:r>
              <a:rPr lang="ru-RU" dirty="0">
                <a:solidFill>
                  <a:schemeClr val="accent5">
                    <a:lumMod val="75000"/>
                  </a:schemeClr>
                </a:solidFill>
                <a:latin typeface="Bahnschrift Light SemiCondensed" panose="020B0502040204020203" pitchFamily="34" charset="0"/>
                <a:ea typeface="Times New Roman" panose="02020603050405020304" pitchFamily="18" charset="0"/>
              </a:rPr>
              <a:t>;</a:t>
            </a: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720090" algn="l"/>
              </a:tabLst>
            </a:pPr>
            <a:r>
              <a:rPr lang="ru-RU" dirty="0">
                <a:solidFill>
                  <a:schemeClr val="accent5">
                    <a:lumMod val="75000"/>
                  </a:schemeClr>
                </a:solidFill>
                <a:latin typeface="Bahnschrift Light SemiCondensed" panose="020B0502040204020203" pitchFamily="34" charset="0"/>
                <a:ea typeface="Times New Roman" panose="02020603050405020304" pitchFamily="18" charset="0"/>
              </a:rPr>
              <a:t>готовое решение было внедрено в Telegram-бота для удобного взаимодействия с пользователями.</a:t>
            </a:r>
          </a:p>
        </p:txBody>
      </p:sp>
    </p:spTree>
    <p:extLst>
      <p:ext uri="{BB962C8B-B14F-4D97-AF65-F5344CB8AC3E}">
        <p14:creationId xmlns:p14="http://schemas.microsoft.com/office/powerpoint/2010/main" val="5897722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660401" y="1427122"/>
            <a:ext cx="575023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4400" b="1" dirty="0">
                <a:solidFill>
                  <a:schemeClr val="bg1"/>
                </a:solidFill>
                <a:latin typeface="Bahnschrift Light SemiCondensed" panose="020B0502040204020203" pitchFamily="34" charset="0"/>
              </a:rPr>
              <a:t>СПАСИБО ЗА ВНИМАНИЕ!</a:t>
            </a:r>
            <a:endParaRPr lang="ru-RU" sz="4000" dirty="0">
              <a:solidFill>
                <a:schemeClr val="accent1">
                  <a:lumMod val="60000"/>
                  <a:lumOff val="40000"/>
                </a:schemeClr>
              </a:solidFill>
              <a:latin typeface="Bahnschrift Light SemiCondensed" panose="020B05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DB5D30-0B35-AFB4-B426-51246F6AC5B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84278" y="2079273"/>
            <a:ext cx="2898058" cy="2898058"/>
          </a:xfrm>
          <a:prstGeom prst="rect">
            <a:avLst/>
          </a:prstGeom>
        </p:spPr>
      </p:pic>
      <p:sp>
        <p:nvSpPr>
          <p:cNvPr id="5" name="Прямоугольник 2">
            <a:extLst>
              <a:ext uri="{FF2B5EF4-FFF2-40B4-BE49-F238E27FC236}">
                <a16:creationId xmlns:a16="http://schemas.microsoft.com/office/drawing/2014/main" id="{267C15D0-A3BC-F0DB-1990-A70CD1FE01C1}"/>
              </a:ext>
            </a:extLst>
          </p:cNvPr>
          <p:cNvSpPr/>
          <p:nvPr/>
        </p:nvSpPr>
        <p:spPr>
          <a:xfrm>
            <a:off x="3365010" y="4990776"/>
            <a:ext cx="392274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ahnschrift Light SemiCondensed" panose="020B0502040204020203" pitchFamily="34" charset="0"/>
              </a:rPr>
              <a:t>GitHub </a:t>
            </a:r>
            <a:r>
              <a:rPr lang="ru-RU" sz="4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ahnschrift Light SemiCondensed" panose="020B0502040204020203" pitchFamily="34" charset="0"/>
              </a:rPr>
              <a:t>проекта</a:t>
            </a:r>
            <a:endParaRPr lang="ru-RU" sz="4000" b="1" dirty="0">
              <a:solidFill>
                <a:schemeClr val="accent1">
                  <a:lumMod val="60000"/>
                  <a:lumOff val="40000"/>
                </a:schemeClr>
              </a:solidFill>
              <a:latin typeface="Bahnschrift Light Semi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06976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1331142" y="823927"/>
            <a:ext cx="8353631" cy="1572592"/>
          </a:xfrm>
          <a:prstGeom prst="rect">
            <a:avLst/>
          </a:prstGeom>
        </p:spPr>
        <p:txBody>
          <a:bodyPr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ru-RU" sz="29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● </a:t>
            </a:r>
            <a:r>
              <a:rPr lang="ru-RU" sz="2900" dirty="0">
                <a:solidFill>
                  <a:srgbClr val="002060"/>
                </a:solidFill>
                <a:latin typeface="Bahnschrift Light SemiCondensed" panose="020B0502040204020203" pitchFamily="34" charset="0"/>
              </a:rPr>
              <a:t>Цель проекта:</a:t>
            </a:r>
            <a:br>
              <a:rPr lang="ru-RU" sz="2800" dirty="0">
                <a:solidFill>
                  <a:schemeClr val="bg1"/>
                </a:solidFill>
                <a:latin typeface="Bahnschrift Light SemiCondensed" panose="020B0502040204020203" pitchFamily="34" charset="0"/>
              </a:rPr>
            </a:br>
            <a:r>
              <a:rPr lang="ru-RU" sz="2900" dirty="0">
                <a:solidFill>
                  <a:schemeClr val="accent1">
                    <a:lumMod val="60000"/>
                    <a:lumOff val="40000"/>
                  </a:schemeClr>
                </a:solidFill>
                <a:latin typeface="Bahnschrift Light SemiCondensed" panose="020B0502040204020203" pitchFamily="34" charset="0"/>
              </a:rPr>
              <a:t> </a:t>
            </a:r>
            <a:r>
              <a:rPr lang="ru-RU" sz="2900" dirty="0">
                <a:solidFill>
                  <a:srgbClr val="002060"/>
                </a:solidFill>
                <a:latin typeface="Bahnschrift Light SemiCondensed" panose="020B0502040204020203" pitchFamily="34" charset="0"/>
              </a:rPr>
              <a:t>Создание программного продукта "Помогатор" для автоматизации задач в сферах дизайна, OSINT и маркетинга с использованием нейросетевых технологий.</a:t>
            </a:r>
            <a:endParaRPr lang="ru-RU" sz="2900" dirty="0">
              <a:solidFill>
                <a:schemeClr val="accent1">
                  <a:lumMod val="60000"/>
                  <a:lumOff val="40000"/>
                </a:schemeClr>
              </a:solidFill>
              <a:latin typeface="Bahnschrift Light SemiCondensed" panose="020B0502040204020203" pitchFamily="34" charset="0"/>
            </a:endParaRPr>
          </a:p>
        </p:txBody>
      </p:sp>
      <p:sp>
        <p:nvSpPr>
          <p:cNvPr id="5" name="Заголовок 1"/>
          <p:cNvSpPr txBox="1">
            <a:spLocks/>
          </p:cNvSpPr>
          <p:nvPr/>
        </p:nvSpPr>
        <p:spPr>
          <a:xfrm>
            <a:off x="1331142" y="2396519"/>
            <a:ext cx="11362303" cy="38764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ru-RU" sz="2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● </a:t>
            </a:r>
            <a:r>
              <a:rPr lang="ru-RU" sz="2200" dirty="0">
                <a:solidFill>
                  <a:srgbClr val="002060"/>
                </a:solidFill>
                <a:latin typeface="Bahnschrift Light SemiCondensed" panose="020B0502040204020203" pitchFamily="34" charset="0"/>
              </a:rPr>
              <a:t>Задачи:</a:t>
            </a:r>
          </a:p>
          <a:p>
            <a:pPr>
              <a:lnSpc>
                <a:spcPct val="100000"/>
              </a:lnSpc>
            </a:pPr>
            <a:r>
              <a:rPr lang="ru-RU" sz="2200" dirty="0">
                <a:solidFill>
                  <a:srgbClr val="002060"/>
                </a:solidFill>
                <a:latin typeface="Bahnschrift Light SemiCondensed" panose="020B0502040204020203" pitchFamily="34" charset="0"/>
              </a:rPr>
              <a:t>1. Разработка Telegram-бота как интерфейса взаимодействия с пользователем.  </a:t>
            </a:r>
          </a:p>
          <a:p>
            <a:pPr>
              <a:lnSpc>
                <a:spcPct val="100000"/>
              </a:lnSpc>
            </a:pPr>
            <a:r>
              <a:rPr lang="ru-RU" sz="2200" dirty="0">
                <a:solidFill>
                  <a:srgbClr val="002060"/>
                </a:solidFill>
                <a:latin typeface="Bahnschrift Light SemiCondensed" panose="020B0502040204020203" pitchFamily="34" charset="0"/>
              </a:rPr>
              <a:t>2. Интеграция </a:t>
            </a:r>
            <a:r>
              <a:rPr lang="en-US" sz="2200" dirty="0">
                <a:solidFill>
                  <a:srgbClr val="002060"/>
                </a:solidFill>
                <a:latin typeface="Bahnschrift Light SemiCondensed" panose="020B0502040204020203" pitchFamily="34" charset="0"/>
              </a:rPr>
              <a:t>LLM</a:t>
            </a:r>
            <a:r>
              <a:rPr lang="ru-RU" sz="2200" dirty="0">
                <a:solidFill>
                  <a:srgbClr val="002060"/>
                </a:solidFill>
                <a:latin typeface="Bahnschrift Light SemiCondensed" panose="020B0502040204020203" pitchFamily="34" charset="0"/>
              </a:rPr>
              <a:t> (ChatGPT, </a:t>
            </a:r>
            <a:r>
              <a:rPr lang="ru-RU" sz="2200" dirty="0" err="1">
                <a:solidFill>
                  <a:srgbClr val="002060"/>
                </a:solidFill>
                <a:latin typeface="Bahnschrift Light SemiCondensed" panose="020B0502040204020203" pitchFamily="34" charset="0"/>
              </a:rPr>
              <a:t>Deepseek</a:t>
            </a:r>
            <a:r>
              <a:rPr lang="ru-RU" sz="2200" dirty="0">
                <a:solidFill>
                  <a:srgbClr val="002060"/>
                </a:solidFill>
                <a:latin typeface="Bahnschrift Light SemiCondensed" panose="020B0502040204020203" pitchFamily="34" charset="0"/>
              </a:rPr>
              <a:t>).</a:t>
            </a:r>
          </a:p>
          <a:p>
            <a:pPr>
              <a:lnSpc>
                <a:spcPct val="100000"/>
              </a:lnSpc>
            </a:pPr>
            <a:r>
              <a:rPr lang="ru-RU" sz="2200" dirty="0">
                <a:solidFill>
                  <a:srgbClr val="002060"/>
                </a:solidFill>
                <a:latin typeface="Bahnschrift Light SemiCondensed" panose="020B0502040204020203" pitchFamily="34" charset="0"/>
              </a:rPr>
              <a:t>3. Интеграция с готовыми алгоритмами обработки изображений (</a:t>
            </a:r>
            <a:r>
              <a:rPr lang="ru-RU" sz="2200" dirty="0" err="1">
                <a:solidFill>
                  <a:srgbClr val="002060"/>
                </a:solidFill>
                <a:latin typeface="Bahnschrift Light SemiCondensed" panose="020B0502040204020203" pitchFamily="34" charset="0"/>
              </a:rPr>
              <a:t>OpenCV</a:t>
            </a:r>
            <a:r>
              <a:rPr lang="ru-RU" sz="2200" dirty="0">
                <a:solidFill>
                  <a:srgbClr val="002060"/>
                </a:solidFill>
                <a:latin typeface="Bahnschrift Light SemiCondensed" panose="020B0502040204020203" pitchFamily="34" charset="0"/>
              </a:rPr>
              <a:t>)</a:t>
            </a:r>
          </a:p>
          <a:p>
            <a:pPr>
              <a:lnSpc>
                <a:spcPct val="100000"/>
              </a:lnSpc>
            </a:pPr>
            <a:r>
              <a:rPr lang="ru-RU" sz="2200" dirty="0">
                <a:solidFill>
                  <a:srgbClr val="002060"/>
                </a:solidFill>
                <a:latin typeface="Bahnschrift Light SemiCondensed" panose="020B0502040204020203" pitchFamily="34" charset="0"/>
              </a:rPr>
              <a:t>4. Создание собственных нейронных сетей для обработки данных.   </a:t>
            </a:r>
          </a:p>
          <a:p>
            <a:pPr>
              <a:lnSpc>
                <a:spcPct val="100000"/>
              </a:lnSpc>
            </a:pPr>
            <a:r>
              <a:rPr lang="ru-RU" sz="2200" dirty="0">
                <a:solidFill>
                  <a:srgbClr val="002060"/>
                </a:solidFill>
                <a:latin typeface="Bahnschrift Light SemiCondensed" panose="020B0502040204020203" pitchFamily="34" charset="0"/>
              </a:rPr>
              <a:t>5. Реализация функционала обработки изображений (колоризация, стилизация, изменение размеров и др.).  </a:t>
            </a:r>
          </a:p>
          <a:p>
            <a:pPr>
              <a:lnSpc>
                <a:spcPct val="100000"/>
              </a:lnSpc>
            </a:pPr>
            <a:r>
              <a:rPr lang="ru-RU" sz="2200" dirty="0">
                <a:solidFill>
                  <a:srgbClr val="002060"/>
                </a:solidFill>
                <a:latin typeface="Bahnschrift Light SemiCondensed" panose="020B0502040204020203" pitchFamily="34" charset="0"/>
              </a:rPr>
              <a:t>6. Создание системы аутентификации и авторизации.  </a:t>
            </a:r>
          </a:p>
          <a:p>
            <a:pPr>
              <a:lnSpc>
                <a:spcPct val="100000"/>
              </a:lnSpc>
            </a:pPr>
            <a:r>
              <a:rPr lang="ru-RU" sz="2200" dirty="0">
                <a:solidFill>
                  <a:srgbClr val="002060"/>
                </a:solidFill>
                <a:latin typeface="Bahnschrift Light SemiCondensed" panose="020B0502040204020203" pitchFamily="34" charset="0"/>
              </a:rPr>
              <a:t>7. Подготовка датасетов и обучение моделей (например, для задачи колоризации).  </a:t>
            </a:r>
          </a:p>
          <a:p>
            <a:pPr>
              <a:lnSpc>
                <a:spcPct val="100000"/>
              </a:lnSpc>
            </a:pPr>
            <a:r>
              <a:rPr lang="ru-RU" sz="2200" dirty="0">
                <a:solidFill>
                  <a:srgbClr val="002060"/>
                </a:solidFill>
                <a:latin typeface="Bahnschrift Light SemiCondensed" panose="020B0502040204020203" pitchFamily="34" charset="0"/>
              </a:rPr>
              <a:t>8. Внедрение </a:t>
            </a:r>
            <a:r>
              <a:rPr lang="ru-RU" sz="2200" dirty="0" err="1">
                <a:solidFill>
                  <a:srgbClr val="002060"/>
                </a:solidFill>
                <a:latin typeface="Bahnschrift Light SemiCondensed" panose="020B0502040204020203" pitchFamily="34" charset="0"/>
              </a:rPr>
              <a:t>микросервисной</a:t>
            </a:r>
            <a:r>
              <a:rPr lang="ru-RU" sz="2200" dirty="0">
                <a:solidFill>
                  <a:srgbClr val="002060"/>
                </a:solidFill>
                <a:latin typeface="Bahnschrift Light SemiCondensed" panose="020B0502040204020203" pitchFamily="34" charset="0"/>
              </a:rPr>
              <a:t> архитектуры на основе </a:t>
            </a:r>
            <a:r>
              <a:rPr lang="ru-RU" sz="2200" dirty="0" err="1">
                <a:solidFill>
                  <a:srgbClr val="002060"/>
                </a:solidFill>
                <a:latin typeface="Bahnschrift Light SemiCondensed" panose="020B0502040204020203" pitchFamily="34" charset="0"/>
              </a:rPr>
              <a:t>FastAPI</a:t>
            </a:r>
            <a:r>
              <a:rPr lang="ru-RU" sz="2200" dirty="0">
                <a:solidFill>
                  <a:srgbClr val="002060"/>
                </a:solidFill>
                <a:latin typeface="Bahnschrift Light SemiCondensed" panose="020B0502040204020203" pitchFamily="34" charset="0"/>
              </a:rPr>
              <a:t> и </a:t>
            </a:r>
            <a:r>
              <a:rPr lang="ru-RU" sz="2200" dirty="0" err="1">
                <a:solidFill>
                  <a:srgbClr val="002060"/>
                </a:solidFill>
                <a:latin typeface="Bahnschrift Light SemiCondensed" panose="020B0502040204020203" pitchFamily="34" charset="0"/>
              </a:rPr>
              <a:t>Kafka</a:t>
            </a:r>
            <a:r>
              <a:rPr lang="ru-RU" sz="2200" dirty="0">
                <a:solidFill>
                  <a:srgbClr val="002060"/>
                </a:solidFill>
                <a:latin typeface="Bahnschrift Light SemiCondensed" panose="020B0502040204020203" pitchFamily="34" charset="0"/>
              </a:rPr>
              <a:t>.  </a:t>
            </a:r>
          </a:p>
          <a:p>
            <a:pPr>
              <a:lnSpc>
                <a:spcPct val="100000"/>
              </a:lnSpc>
            </a:pPr>
            <a:r>
              <a:rPr lang="ru-RU" sz="2200" dirty="0">
                <a:solidFill>
                  <a:srgbClr val="002060"/>
                </a:solidFill>
                <a:latin typeface="Bahnschrift Light SemiCondensed" panose="020B0502040204020203" pitchFamily="34" charset="0"/>
              </a:rPr>
              <a:t>9. Обеспечение мониторинга и отказоустойчивости (</a:t>
            </a:r>
            <a:r>
              <a:rPr lang="ru-RU" sz="2200" dirty="0" err="1">
                <a:solidFill>
                  <a:srgbClr val="002060"/>
                </a:solidFill>
                <a:latin typeface="Bahnschrift Light SemiCondensed" panose="020B0502040204020203" pitchFamily="34" charset="0"/>
              </a:rPr>
              <a:t>Prometheus</a:t>
            </a:r>
            <a:r>
              <a:rPr lang="ru-RU" sz="2200" dirty="0">
                <a:solidFill>
                  <a:srgbClr val="002060"/>
                </a:solidFill>
                <a:latin typeface="Bahnschrift Light SemiCondensed" panose="020B0502040204020203" pitchFamily="34" charset="0"/>
              </a:rPr>
              <a:t>, </a:t>
            </a:r>
            <a:r>
              <a:rPr lang="ru-RU" sz="2200" dirty="0" err="1">
                <a:solidFill>
                  <a:srgbClr val="002060"/>
                </a:solidFill>
                <a:latin typeface="Bahnschrift Light SemiCondensed" panose="020B0502040204020203" pitchFamily="34" charset="0"/>
              </a:rPr>
              <a:t>Grafana</a:t>
            </a:r>
            <a:r>
              <a:rPr lang="ru-RU" sz="2200" dirty="0">
                <a:solidFill>
                  <a:srgbClr val="002060"/>
                </a:solidFill>
                <a:latin typeface="Bahnschrift Light SemiCondensed" panose="020B0502040204020203" pitchFamily="34" charset="0"/>
              </a:rPr>
              <a:t>, </a:t>
            </a:r>
            <a:r>
              <a:rPr lang="ru-RU" sz="2200" dirty="0" err="1">
                <a:solidFill>
                  <a:srgbClr val="002060"/>
                </a:solidFill>
                <a:latin typeface="Bahnschrift Light SemiCondensed" panose="020B0502040204020203" pitchFamily="34" charset="0"/>
              </a:rPr>
              <a:t>Sentry</a:t>
            </a:r>
            <a:r>
              <a:rPr lang="ru-RU" sz="2200" dirty="0">
                <a:solidFill>
                  <a:srgbClr val="002060"/>
                </a:solidFill>
                <a:latin typeface="Bahnschrift Light SemiCondensed" panose="020B0502040204020203" pitchFamily="34" charset="0"/>
              </a:rPr>
              <a:t>).</a:t>
            </a:r>
            <a:r>
              <a:rPr lang="ru-RU" sz="2200" dirty="0">
                <a:solidFill>
                  <a:schemeClr val="bg1"/>
                </a:solidFill>
                <a:latin typeface="Bahnschrift Light SemiCondensed" panose="020B0502040204020203" pitchFamily="34" charset="0"/>
              </a:rPr>
              <a:t>    </a:t>
            </a:r>
          </a:p>
        </p:txBody>
      </p:sp>
    </p:spTree>
    <p:extLst>
      <p:ext uri="{BB962C8B-B14F-4D97-AF65-F5344CB8AC3E}">
        <p14:creationId xmlns:p14="http://schemas.microsoft.com/office/powerpoint/2010/main" val="5627725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1520544" y="662621"/>
            <a:ext cx="9646312" cy="1572592"/>
          </a:xfrm>
          <a:prstGeom prst="rect">
            <a:avLst/>
          </a:prstGeom>
        </p:spPr>
        <p:txBody>
          <a:bodyPr>
            <a:normAutofit fontScale="7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ru-RU" sz="29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● </a:t>
            </a:r>
            <a:r>
              <a:rPr lang="ru-RU" sz="3400" b="1" u="sng" dirty="0">
                <a:solidFill>
                  <a:srgbClr val="002060"/>
                </a:solidFill>
                <a:latin typeface="Bahnschrift Light SemiCondensed" panose="020B0502040204020203" pitchFamily="34" charset="0"/>
              </a:rPr>
              <a:t>Анализ предметной области проекта</a:t>
            </a:r>
            <a:br>
              <a:rPr lang="ru-RU" sz="2800" dirty="0">
                <a:solidFill>
                  <a:schemeClr val="bg1"/>
                </a:solidFill>
                <a:latin typeface="Bahnschrift Light SemiCondensed" panose="020B0502040204020203" pitchFamily="34" charset="0"/>
              </a:rPr>
            </a:br>
            <a:r>
              <a:rPr lang="ru-RU" sz="2900" dirty="0">
                <a:solidFill>
                  <a:schemeClr val="accent1">
                    <a:lumMod val="60000"/>
                    <a:lumOff val="40000"/>
                  </a:schemeClr>
                </a:solidFill>
                <a:latin typeface="Bahnschrift Light SemiCondensed" panose="020B0502040204020203" pitchFamily="34" charset="0"/>
              </a:rPr>
              <a:t> </a:t>
            </a:r>
            <a:r>
              <a:rPr lang="ru-RU" sz="2900" dirty="0">
                <a:solidFill>
                  <a:srgbClr val="002060"/>
                </a:solidFill>
                <a:latin typeface="Bahnschrift Light SemiCondensed" panose="020B0502040204020203" pitchFamily="34" charset="0"/>
              </a:rPr>
              <a:t>Разработка многофункционального инструмента «Помогатор» для автоматизации задач в сферах дизайна, OSINT и маркетинга с использованием нейросетевых технологий.</a:t>
            </a:r>
            <a:endParaRPr lang="ru-RU" sz="2900" dirty="0">
              <a:solidFill>
                <a:schemeClr val="accent1">
                  <a:lumMod val="60000"/>
                  <a:lumOff val="40000"/>
                </a:schemeClr>
              </a:solidFill>
              <a:latin typeface="Bahnschrift Light SemiCondensed" panose="020B0502040204020203" pitchFamily="34" charset="0"/>
            </a:endParaRPr>
          </a:p>
        </p:txBody>
      </p:sp>
      <p:sp>
        <p:nvSpPr>
          <p:cNvPr id="5" name="Заголовок 1"/>
          <p:cNvSpPr txBox="1">
            <a:spLocks/>
          </p:cNvSpPr>
          <p:nvPr/>
        </p:nvSpPr>
        <p:spPr>
          <a:xfrm>
            <a:off x="1520544" y="2395477"/>
            <a:ext cx="9646312" cy="103352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ru-RU" sz="24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● </a:t>
            </a:r>
            <a:r>
              <a:rPr lang="ru-RU" sz="2800" b="1" u="sng" dirty="0">
                <a:solidFill>
                  <a:srgbClr val="002060"/>
                </a:solidFill>
                <a:latin typeface="Bahnschrift Light SemiCondensed" panose="020B0502040204020203" pitchFamily="34" charset="0"/>
              </a:rPr>
              <a:t>Описание проблемы</a:t>
            </a:r>
          </a:p>
          <a:p>
            <a:pPr>
              <a:lnSpc>
                <a:spcPct val="100000"/>
              </a:lnSpc>
            </a:pPr>
            <a:r>
              <a:rPr lang="ru-RU" sz="2400" dirty="0">
                <a:solidFill>
                  <a:srgbClr val="002060"/>
                </a:solidFill>
                <a:latin typeface="Bahnschrift Light SemiCondensed" panose="020B0502040204020203" pitchFamily="34" charset="0"/>
              </a:rPr>
              <a:t>Отсутствие универсального решения, объединяющего обработку изображений, анализ данных и генерацию контента в едином </a:t>
            </a:r>
            <a:r>
              <a:rPr lang="ru-RU" sz="2800" dirty="0">
                <a:solidFill>
                  <a:srgbClr val="002060"/>
                </a:solidFill>
                <a:latin typeface="Bahnschrift Light SemiCondensed" panose="020B0502040204020203" pitchFamily="34" charset="0"/>
              </a:rPr>
              <a:t>интерфейсе, доступном для специалистов разного уровня.</a:t>
            </a:r>
            <a:r>
              <a:rPr lang="ru-RU" sz="2800" dirty="0">
                <a:solidFill>
                  <a:schemeClr val="bg1"/>
                </a:solidFill>
                <a:latin typeface="Bahnschrift Light SemiCondensed" panose="020B0502040204020203" pitchFamily="34" charset="0"/>
              </a:rPr>
              <a:t>    </a:t>
            </a:r>
          </a:p>
        </p:txBody>
      </p:sp>
      <p:sp>
        <p:nvSpPr>
          <p:cNvPr id="6" name="Заголовок 1"/>
          <p:cNvSpPr txBox="1">
            <a:spLocks/>
          </p:cNvSpPr>
          <p:nvPr/>
        </p:nvSpPr>
        <p:spPr>
          <a:xfrm>
            <a:off x="1520544" y="4100130"/>
            <a:ext cx="9985786" cy="15654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ru-RU" sz="24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● </a:t>
            </a:r>
            <a:r>
              <a:rPr lang="ru-RU" sz="2800" b="1" u="sng" dirty="0">
                <a:solidFill>
                  <a:srgbClr val="002060"/>
                </a:solidFill>
                <a:latin typeface="Bahnschrift Light SemiCondensed" panose="020B0502040204020203" pitchFamily="34" charset="0"/>
              </a:rPr>
              <a:t>Актуальность и практическая значимость  ее  решения</a:t>
            </a:r>
          </a:p>
          <a:p>
            <a:pPr>
              <a:lnSpc>
                <a:spcPct val="100000"/>
              </a:lnSpc>
            </a:pPr>
            <a:r>
              <a:rPr lang="ru-RU" sz="2400" dirty="0">
                <a:solidFill>
                  <a:srgbClr val="002060"/>
                </a:solidFill>
                <a:latin typeface="Bahnschrift Light SemiCondensed" panose="020B0502040204020203" pitchFamily="34" charset="0"/>
              </a:rPr>
              <a:t>Автоматизация рутинных операций (колоризация, стилизация изображений, анализ данных) повышает эффективность работы дизайнеров, маркетологов и аналитиков, сокращает временные затраты и снижает порог входа в профессию. Интеграция с Telegram-ботом обеспечивает удобство использования для широкой аудитории.</a:t>
            </a:r>
            <a:endParaRPr lang="ru-RU" sz="2400" dirty="0">
              <a:solidFill>
                <a:schemeClr val="accent5">
                  <a:lumMod val="75000"/>
                </a:schemeClr>
              </a:solidFill>
              <a:latin typeface="Bahnschrift Light Semi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10024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: скругленные углы 10">
            <a:extLst>
              <a:ext uri="{FF2B5EF4-FFF2-40B4-BE49-F238E27FC236}">
                <a16:creationId xmlns:a16="http://schemas.microsoft.com/office/drawing/2014/main" id="{0CAEA9CA-9B53-EC3E-9B7D-1CBA0EDDDA33}"/>
              </a:ext>
            </a:extLst>
          </p:cNvPr>
          <p:cNvSpPr/>
          <p:nvPr/>
        </p:nvSpPr>
        <p:spPr>
          <a:xfrm>
            <a:off x="0" y="789716"/>
            <a:ext cx="11031794" cy="2984468"/>
          </a:xfrm>
          <a:prstGeom prst="roundRect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1726746" y="336328"/>
            <a:ext cx="873850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800" b="1" dirty="0">
                <a:solidFill>
                  <a:schemeClr val="accent5">
                    <a:lumMod val="75000"/>
                  </a:schemeClr>
                </a:solidFill>
                <a:latin typeface="Bahnschrift Light SemiCondensed" panose="020B0502040204020203" pitchFamily="34" charset="0"/>
                <a:cs typeface="Calibri"/>
              </a:rPr>
              <a:t>Входные данные проекта</a:t>
            </a:r>
            <a:endParaRPr lang="ru-RU" sz="2800" dirty="0">
              <a:solidFill>
                <a:schemeClr val="accent5">
                  <a:lumMod val="75000"/>
                </a:schemeClr>
              </a:solidFill>
              <a:latin typeface="Bahnschrift Light SemiCondensed" panose="020B0502040204020203" pitchFamily="34" charset="0"/>
              <a:cs typeface="Calibri"/>
            </a:endParaRPr>
          </a:p>
        </p:txBody>
      </p:sp>
      <p:sp>
        <p:nvSpPr>
          <p:cNvPr id="2" name="Прямоугольник 8">
            <a:extLst>
              <a:ext uri="{FF2B5EF4-FFF2-40B4-BE49-F238E27FC236}">
                <a16:creationId xmlns:a16="http://schemas.microsoft.com/office/drawing/2014/main" id="{3CC01272-A9AC-4FDF-E1B6-920013FFF2FD}"/>
              </a:ext>
            </a:extLst>
          </p:cNvPr>
          <p:cNvSpPr/>
          <p:nvPr/>
        </p:nvSpPr>
        <p:spPr>
          <a:xfrm>
            <a:off x="188267" y="1026696"/>
            <a:ext cx="10558392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dirty="0">
                <a:solidFill>
                  <a:schemeClr val="accent5">
                    <a:lumMod val="75000"/>
                  </a:schemeClr>
                </a:solidFill>
                <a:latin typeface="Bahnschrift Light SemiCondensed" panose="020B0502040204020203" pitchFamily="34" charset="0"/>
                <a:cs typeface="Calibri"/>
              </a:rPr>
              <a:t>В рамках проекта «Помогатор» была разработана и обучена нейросетевая модель для колоризации черно-белых изображений. Модель позволяет автоматически преобразовывать монохромные изображения в цветные, что расширяет возможности обработки визуального контента для дизайнеров, маркетологов и специалистов по OSINT. Для обучения модели использовался датасет "</a:t>
            </a:r>
            <a:r>
              <a:rPr lang="ru-RU" sz="2400" dirty="0" err="1">
                <a:solidFill>
                  <a:schemeClr val="accent5">
                    <a:lumMod val="75000"/>
                  </a:schemeClr>
                </a:solidFill>
                <a:latin typeface="Bahnschrift Light SemiCondensed" panose="020B0502040204020203" pitchFamily="34" charset="0"/>
                <a:cs typeface="Calibri"/>
              </a:rPr>
              <a:t>Landscape</a:t>
            </a:r>
            <a:r>
              <a:rPr lang="ru-RU" sz="2400" dirty="0">
                <a:solidFill>
                  <a:schemeClr val="accent5">
                    <a:lumMod val="75000"/>
                  </a:schemeClr>
                </a:solidFill>
                <a:latin typeface="Bahnschrift Light SemiCondensed" panose="020B0502040204020203" pitchFamily="34" charset="0"/>
                <a:cs typeface="Calibri"/>
              </a:rPr>
              <a:t> </a:t>
            </a:r>
            <a:r>
              <a:rPr lang="ru-RU" sz="2400" dirty="0" err="1">
                <a:solidFill>
                  <a:schemeClr val="accent5">
                    <a:lumMod val="75000"/>
                  </a:schemeClr>
                </a:solidFill>
                <a:latin typeface="Bahnschrift Light SemiCondensed" panose="020B0502040204020203" pitchFamily="34" charset="0"/>
                <a:cs typeface="Calibri"/>
              </a:rPr>
              <a:t>image</a:t>
            </a:r>
            <a:r>
              <a:rPr lang="ru-RU" sz="2400" dirty="0">
                <a:solidFill>
                  <a:schemeClr val="accent5">
                    <a:lumMod val="75000"/>
                  </a:schemeClr>
                </a:solidFill>
                <a:latin typeface="Bahnschrift Light SemiCondensed" panose="020B0502040204020203" pitchFamily="34" charset="0"/>
                <a:cs typeface="Calibri"/>
              </a:rPr>
              <a:t> </a:t>
            </a:r>
            <a:r>
              <a:rPr lang="ru-RU" sz="2400" dirty="0" err="1">
                <a:solidFill>
                  <a:schemeClr val="accent5">
                    <a:lumMod val="75000"/>
                  </a:schemeClr>
                </a:solidFill>
                <a:latin typeface="Bahnschrift Light SemiCondensed" panose="020B0502040204020203" pitchFamily="34" charset="0"/>
                <a:cs typeface="Calibri"/>
              </a:rPr>
              <a:t>colorization</a:t>
            </a:r>
            <a:r>
              <a:rPr lang="ru-RU" sz="2400" dirty="0">
                <a:solidFill>
                  <a:schemeClr val="accent5">
                    <a:lumMod val="75000"/>
                  </a:schemeClr>
                </a:solidFill>
                <a:latin typeface="Bahnschrift Light SemiCondensed" panose="020B0502040204020203" pitchFamily="34" charset="0"/>
                <a:cs typeface="Calibri"/>
              </a:rPr>
              <a:t>", содержащий 7129 пар изображений (цветное/серое) с нормализованными характеристиками.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9F8CC9-6E0C-4131-ADB6-AF832170E39E}"/>
              </a:ext>
            </a:extLst>
          </p:cNvPr>
          <p:cNvSpPr txBox="1"/>
          <p:nvPr/>
        </p:nvSpPr>
        <p:spPr>
          <a:xfrm>
            <a:off x="2379407" y="3844016"/>
            <a:ext cx="9232490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accent5">
                    <a:lumMod val="75000"/>
                  </a:schemeClr>
                </a:solidFill>
                <a:latin typeface="Bahnschrift Light SemiCondensed" panose="020B0502040204020203" pitchFamily="34" charset="0"/>
                <a:cs typeface="Calibri"/>
              </a:rPr>
              <a:t>Модель реализована на основе </a:t>
            </a:r>
            <a:r>
              <a:rPr lang="ru-RU" sz="2400" dirty="0" err="1">
                <a:solidFill>
                  <a:schemeClr val="accent5">
                    <a:lumMod val="75000"/>
                  </a:schemeClr>
                </a:solidFill>
                <a:latin typeface="Bahnschrift Light SemiCondensed" panose="020B0502040204020203" pitchFamily="34" charset="0"/>
                <a:cs typeface="Calibri"/>
              </a:rPr>
              <a:t>автоэнкодера</a:t>
            </a:r>
            <a:r>
              <a:rPr lang="ru-RU" sz="2400" dirty="0">
                <a:solidFill>
                  <a:schemeClr val="accent5">
                    <a:lumMod val="75000"/>
                  </a:schemeClr>
                </a:solidFill>
                <a:latin typeface="Bahnschrift Light SemiCondensed" panose="020B0502040204020203" pitchFamily="34" charset="0"/>
                <a:cs typeface="Calibri"/>
              </a:rPr>
              <a:t> с архитектурой CNN, где </a:t>
            </a:r>
            <a:r>
              <a:rPr lang="ru-RU" sz="2400" dirty="0" err="1">
                <a:solidFill>
                  <a:schemeClr val="accent5">
                    <a:lumMod val="75000"/>
                  </a:schemeClr>
                </a:solidFill>
                <a:latin typeface="Bahnschrift Light SemiCondensed" panose="020B0502040204020203" pitchFamily="34" charset="0"/>
                <a:cs typeface="Calibri"/>
              </a:rPr>
              <a:t>энкодер</a:t>
            </a:r>
            <a:r>
              <a:rPr lang="ru-RU" sz="2400" dirty="0">
                <a:solidFill>
                  <a:schemeClr val="accent5">
                    <a:lumMod val="75000"/>
                  </a:schemeClr>
                </a:solidFill>
                <a:latin typeface="Bahnschrift Light SemiCondensed" panose="020B0502040204020203" pitchFamily="34" charset="0"/>
                <a:cs typeface="Calibri"/>
              </a:rPr>
              <a:t> выделяет ключевые признаки изображения, а декодер восстанавливает цветовую гамму. Для достижения высокой точности (82–85% на тестовых данных) применялся метод "</a:t>
            </a:r>
            <a:r>
              <a:rPr lang="ru-RU" sz="2400" dirty="0" err="1">
                <a:solidFill>
                  <a:schemeClr val="accent5">
                    <a:lumMod val="75000"/>
                  </a:schemeClr>
                </a:solidFill>
                <a:latin typeface="Bahnschrift Light SemiCondensed" panose="020B0502040204020203" pitchFamily="34" charset="0"/>
                <a:cs typeface="Calibri"/>
              </a:rPr>
              <a:t>fine-tuning</a:t>
            </a:r>
            <a:r>
              <a:rPr lang="ru-RU" sz="2400" dirty="0">
                <a:solidFill>
                  <a:schemeClr val="accent5">
                    <a:lumMod val="75000"/>
                  </a:schemeClr>
                </a:solidFill>
                <a:latin typeface="Bahnschrift Light SemiCondensed" panose="020B0502040204020203" pitchFamily="34" charset="0"/>
                <a:cs typeface="Calibri"/>
              </a:rPr>
              <a:t>" с использованием библиотеки </a:t>
            </a:r>
            <a:r>
              <a:rPr lang="ru-RU" sz="2400" dirty="0" err="1">
                <a:solidFill>
                  <a:schemeClr val="accent5">
                    <a:lumMod val="75000"/>
                  </a:schemeClr>
                </a:solidFill>
                <a:latin typeface="Bahnschrift Light SemiCondensed" panose="020B0502040204020203" pitchFamily="34" charset="0"/>
                <a:cs typeface="Calibri"/>
              </a:rPr>
              <a:t>TensorFlow</a:t>
            </a:r>
            <a:r>
              <a:rPr lang="ru-RU" sz="2400" dirty="0">
                <a:solidFill>
                  <a:schemeClr val="accent5">
                    <a:lumMod val="75000"/>
                  </a:schemeClr>
                </a:solidFill>
                <a:latin typeface="Bahnschrift Light SemiCondensed" panose="020B0502040204020203" pitchFamily="34" charset="0"/>
                <a:cs typeface="Calibri"/>
              </a:rPr>
              <a:t>. Наилучшие результаты (90–95%) модель показала при обработке типичных природных сцен, таких как горные пейзажи и озера.</a:t>
            </a:r>
            <a:endParaRPr lang="ru-RU" sz="2400" dirty="0"/>
          </a:p>
        </p:txBody>
      </p:sp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id="{63011185-25E1-2FE8-8A2D-65DE5588956F}"/>
              </a:ext>
            </a:extLst>
          </p:cNvPr>
          <p:cNvSpPr/>
          <p:nvPr/>
        </p:nvSpPr>
        <p:spPr>
          <a:xfrm>
            <a:off x="2236838" y="3774184"/>
            <a:ext cx="9517627" cy="2682341"/>
          </a:xfrm>
          <a:prstGeom prst="roundRect">
            <a:avLst/>
          </a:prstGeom>
          <a:noFill/>
          <a:ln w="762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395172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7A9EE642-0E42-48F9-BCF5-B67D324369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1004985" y="424157"/>
            <a:ext cx="927904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800" b="1" dirty="0">
                <a:solidFill>
                  <a:schemeClr val="accent5">
                    <a:lumMod val="75000"/>
                  </a:schemeClr>
                </a:solidFill>
                <a:latin typeface="Bahnschrift Light SemiCondensed" panose="020B0502040204020203" pitchFamily="34" charset="0"/>
                <a:cs typeface="Calibri"/>
              </a:rPr>
              <a:t>Концептуальная схема CNN-</a:t>
            </a:r>
            <a:r>
              <a:rPr lang="ru-RU" sz="2800" b="1" dirty="0" err="1">
                <a:solidFill>
                  <a:schemeClr val="accent5">
                    <a:lumMod val="75000"/>
                  </a:schemeClr>
                </a:solidFill>
                <a:latin typeface="Bahnschrift Light SemiCondensed" panose="020B0502040204020203" pitchFamily="34" charset="0"/>
                <a:cs typeface="Calibri"/>
              </a:rPr>
              <a:t>Автоэнкодера</a:t>
            </a:r>
            <a:r>
              <a:rPr lang="ru-RU" sz="2800" b="1" dirty="0">
                <a:solidFill>
                  <a:schemeClr val="accent5">
                    <a:lumMod val="75000"/>
                  </a:schemeClr>
                </a:solidFill>
                <a:latin typeface="Bahnschrift Light SemiCondensed" panose="020B0502040204020203" pitchFamily="34" charset="0"/>
                <a:cs typeface="Calibri"/>
              </a:rPr>
              <a:t> для Колоризации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430DCE6-6284-489C-ACED-BFC70F048E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741" y="1016693"/>
            <a:ext cx="11422831" cy="4212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1522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7A9EE642-0E42-48F9-BCF5-B67D324369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1004985" y="424157"/>
            <a:ext cx="49979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800" b="1" dirty="0">
                <a:solidFill>
                  <a:schemeClr val="accent5">
                    <a:lumMod val="75000"/>
                  </a:schemeClr>
                </a:solidFill>
                <a:latin typeface="Bahnschrift Light SemiCondensed" panose="020B0502040204020203" pitchFamily="34" charset="0"/>
                <a:cs typeface="Calibri"/>
              </a:rPr>
              <a:t>Визуализация Операции Свертки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669BE94-3E23-48AF-AF51-3149A170A3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138" y="1682965"/>
            <a:ext cx="11291723" cy="3492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0009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/>
        </p:nvSpPr>
        <p:spPr>
          <a:xfrm>
            <a:off x="1250565" y="600100"/>
            <a:ext cx="481713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800" dirty="0">
                <a:solidFill>
                  <a:srgbClr val="002060"/>
                </a:solidFill>
                <a:latin typeface="Bahnschrift Light SemiCondensed" panose="020B0502040204020203" pitchFamily="34" charset="0"/>
              </a:rPr>
              <a:t>СРЕДСТВА РЕАЛИЗАЦИИ</a:t>
            </a:r>
            <a:endParaRPr lang="ru-RU" sz="2800" dirty="0">
              <a:solidFill>
                <a:srgbClr val="002060"/>
              </a:solidFill>
              <a:latin typeface="Bahnschrift Light SemiCondensed" panose="020B0502040204020203" pitchFamily="34" charset="0"/>
              <a:cs typeface="Calibri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712E7EA-973B-18F7-F2E0-057CDACACD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1908" y="1657176"/>
            <a:ext cx="788596" cy="78859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EAD384C-0D12-7D50-EA9E-20A5158FDF84}"/>
              </a:ext>
            </a:extLst>
          </p:cNvPr>
          <p:cNvSpPr txBox="1"/>
          <p:nvPr/>
        </p:nvSpPr>
        <p:spPr>
          <a:xfrm>
            <a:off x="2976858" y="1766051"/>
            <a:ext cx="15653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solidFill>
                  <a:schemeClr val="accent5">
                    <a:lumMod val="75000"/>
                  </a:schemeClr>
                </a:solidFill>
                <a:latin typeface="Bahnschrift Light SemiCondensed" panose="020B0502040204020203" pitchFamily="34" charset="0"/>
                <a:cs typeface="Calibri Light" panose="020F0302020204030204" pitchFamily="34" charset="0"/>
              </a:rPr>
              <a:t>Aiogram</a:t>
            </a:r>
            <a:endParaRPr lang="ru-RU" sz="2000" b="1" dirty="0">
              <a:solidFill>
                <a:schemeClr val="accent5">
                  <a:lumMod val="75000"/>
                </a:schemeClr>
              </a:solidFill>
              <a:latin typeface="Bahnschrift Light SemiCondensed" panose="020B0502040204020203" pitchFamily="34" charset="0"/>
              <a:cs typeface="Calibri Light" panose="020F0302020204030204" pitchFamily="34" charset="0"/>
            </a:endParaRPr>
          </a:p>
        </p:txBody>
      </p:sp>
      <p:pic>
        <p:nvPicPr>
          <p:cNvPr id="6" name="Picture 2" descr="TensorFlow&quot; Icon - Download for free – Iconduck">
            <a:extLst>
              <a:ext uri="{FF2B5EF4-FFF2-40B4-BE49-F238E27FC236}">
                <a16:creationId xmlns:a16="http://schemas.microsoft.com/office/drawing/2014/main" id="{DDD1D82A-C18F-F91A-1C4A-2D1178A2B9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3505" y="1293741"/>
            <a:ext cx="852174" cy="912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529D39D-46E4-6CFB-7507-E432426B3E14}"/>
              </a:ext>
            </a:extLst>
          </p:cNvPr>
          <p:cNvSpPr txBox="1"/>
          <p:nvPr/>
        </p:nvSpPr>
        <p:spPr>
          <a:xfrm>
            <a:off x="6953057" y="1521896"/>
            <a:ext cx="14180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5">
                    <a:lumMod val="75000"/>
                  </a:schemeClr>
                </a:solidFill>
                <a:latin typeface="Bahnschrift Light SemiCondensed" panose="020B0502040204020203" pitchFamily="34" charset="0"/>
                <a:cs typeface="Calibri Light" panose="020F0302020204030204" pitchFamily="34" charset="0"/>
              </a:rPr>
              <a:t>TensorFlow</a:t>
            </a:r>
            <a:endParaRPr lang="ru-RU" sz="2000" b="1" dirty="0">
              <a:solidFill>
                <a:schemeClr val="accent5">
                  <a:lumMod val="75000"/>
                </a:schemeClr>
              </a:solidFill>
              <a:latin typeface="Bahnschrift Light SemiCondensed" panose="020B0502040204020203" pitchFamily="34" charset="0"/>
              <a:cs typeface="Calibri Light" panose="020F0302020204030204" pitchFamily="34" charset="0"/>
            </a:endParaRPr>
          </a:p>
        </p:txBody>
      </p:sp>
      <p:pic>
        <p:nvPicPr>
          <p:cNvPr id="8" name="Picture 6">
            <a:extLst>
              <a:ext uri="{FF2B5EF4-FFF2-40B4-BE49-F238E27FC236}">
                <a16:creationId xmlns:a16="http://schemas.microsoft.com/office/drawing/2014/main" id="{784F5EDB-CE78-8152-FFD7-62FDC87290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3136" y="1351355"/>
            <a:ext cx="829392" cy="829392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A8BADA2-56E7-AFCC-A567-27EFA87BA324}"/>
              </a:ext>
            </a:extLst>
          </p:cNvPr>
          <p:cNvSpPr txBox="1"/>
          <p:nvPr/>
        </p:nvSpPr>
        <p:spPr>
          <a:xfrm>
            <a:off x="9833119" y="1500810"/>
            <a:ext cx="8293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solidFill>
                  <a:schemeClr val="accent5">
                    <a:lumMod val="75000"/>
                  </a:schemeClr>
                </a:solidFill>
                <a:latin typeface="Bahnschrift Light SemiCondensed" panose="020B0502040204020203" pitchFamily="34" charset="0"/>
                <a:cs typeface="Calibri Light" panose="020F0302020204030204" pitchFamily="34" charset="0"/>
              </a:rPr>
              <a:t>Keras</a:t>
            </a:r>
            <a:endParaRPr lang="ru-RU" sz="2000" b="1" dirty="0">
              <a:solidFill>
                <a:schemeClr val="accent5">
                  <a:lumMod val="75000"/>
                </a:schemeClr>
              </a:solidFill>
              <a:latin typeface="Bahnschrift Light SemiCondensed" panose="020B0502040204020203" pitchFamily="34" charset="0"/>
              <a:cs typeface="Calibri Light" panose="020F0302020204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D6A0EBA-66EC-EC7D-F7CF-0453AAEC0C6F}"/>
              </a:ext>
            </a:extLst>
          </p:cNvPr>
          <p:cNvSpPr txBox="1"/>
          <p:nvPr/>
        </p:nvSpPr>
        <p:spPr>
          <a:xfrm>
            <a:off x="7300931" y="5346570"/>
            <a:ext cx="8441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5">
                    <a:lumMod val="75000"/>
                  </a:schemeClr>
                </a:solidFill>
                <a:latin typeface="Bahnschrift Light SemiCondensed" panose="020B0502040204020203" pitchFamily="34" charset="0"/>
                <a:cs typeface="Calibri Light" panose="020F0302020204030204" pitchFamily="34" charset="0"/>
              </a:rPr>
              <a:t>Kafka</a:t>
            </a:r>
            <a:endParaRPr lang="ru-RU" sz="2000" b="1" dirty="0">
              <a:solidFill>
                <a:schemeClr val="accent5">
                  <a:lumMod val="75000"/>
                </a:schemeClr>
              </a:solidFill>
              <a:latin typeface="Bahnschrift Light SemiCondensed" panose="020B0502040204020203" pitchFamily="34" charset="0"/>
              <a:cs typeface="Calibri Light" panose="020F030202020403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880721C-E50F-18BA-C272-DD153F1CF7EC}"/>
              </a:ext>
            </a:extLst>
          </p:cNvPr>
          <p:cNvSpPr txBox="1"/>
          <p:nvPr/>
        </p:nvSpPr>
        <p:spPr>
          <a:xfrm>
            <a:off x="7014863" y="3014516"/>
            <a:ext cx="10316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solidFill>
                  <a:schemeClr val="accent5">
                    <a:lumMod val="75000"/>
                  </a:schemeClr>
                </a:solidFill>
                <a:latin typeface="Bahnschrift Light SemiCondensed" panose="020B0502040204020203" pitchFamily="34" charset="0"/>
                <a:cs typeface="Calibri Light" panose="020F0302020204030204" pitchFamily="34" charset="0"/>
              </a:rPr>
              <a:t>FastAPI</a:t>
            </a:r>
            <a:endParaRPr lang="ru-RU" sz="2000" b="1" dirty="0">
              <a:solidFill>
                <a:schemeClr val="accent5">
                  <a:lumMod val="75000"/>
                </a:schemeClr>
              </a:solidFill>
              <a:latin typeface="Bahnschrift Light SemiCondensed" panose="020B0502040204020203" pitchFamily="34" charset="0"/>
              <a:cs typeface="Calibri Light" panose="020F0302020204030204" pitchFamily="34" charset="0"/>
            </a:endParaRPr>
          </a:p>
        </p:txBody>
      </p:sp>
      <p:pic>
        <p:nvPicPr>
          <p:cNvPr id="14" name="Рисунок 11">
            <a:extLst>
              <a:ext uri="{FF2B5EF4-FFF2-40B4-BE49-F238E27FC236}">
                <a16:creationId xmlns:a16="http://schemas.microsoft.com/office/drawing/2014/main" id="{DA67EE1D-A5FB-657A-FEE6-A7ECBCEB87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25010" y="2504417"/>
            <a:ext cx="1317618" cy="131761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DCC780A-DDBE-7505-E8D4-271C2BC6E72D}"/>
              </a:ext>
            </a:extLst>
          </p:cNvPr>
          <p:cNvSpPr txBox="1"/>
          <p:nvPr/>
        </p:nvSpPr>
        <p:spPr>
          <a:xfrm>
            <a:off x="9841520" y="3028890"/>
            <a:ext cx="8806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solidFill>
                  <a:schemeClr val="accent5">
                    <a:lumMod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dishka</a:t>
            </a:r>
            <a:endParaRPr lang="ru-RU" sz="2000" b="1" dirty="0">
              <a:solidFill>
                <a:schemeClr val="accent5">
                  <a:lumMod val="7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CA31348-D620-50CF-FD42-D88A0872403A}"/>
              </a:ext>
            </a:extLst>
          </p:cNvPr>
          <p:cNvSpPr txBox="1"/>
          <p:nvPr/>
        </p:nvSpPr>
        <p:spPr>
          <a:xfrm>
            <a:off x="9802275" y="4177003"/>
            <a:ext cx="1344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5">
                    <a:lumMod val="75000"/>
                  </a:schemeClr>
                </a:solidFill>
                <a:latin typeface="Bahnschrift Light SemiCondensed" panose="020B0502040204020203" pitchFamily="34" charset="0"/>
                <a:cs typeface="Calibri Light" panose="020F0302020204030204" pitchFamily="34" charset="0"/>
              </a:rPr>
              <a:t>PostgreSQL</a:t>
            </a:r>
            <a:endParaRPr lang="ru-RU" sz="2000" b="1" dirty="0">
              <a:solidFill>
                <a:schemeClr val="accent5">
                  <a:lumMod val="75000"/>
                </a:schemeClr>
              </a:solidFill>
              <a:latin typeface="Bahnschrift Light SemiCondensed" panose="020B0502040204020203" pitchFamily="34" charset="0"/>
              <a:cs typeface="Calibri Light" panose="020F0302020204030204" pitchFamily="34" charset="0"/>
            </a:endParaRPr>
          </a:p>
        </p:txBody>
      </p:sp>
      <p:pic>
        <p:nvPicPr>
          <p:cNvPr id="18" name="Рисунок 16">
            <a:extLst>
              <a:ext uri="{FF2B5EF4-FFF2-40B4-BE49-F238E27FC236}">
                <a16:creationId xmlns:a16="http://schemas.microsoft.com/office/drawing/2014/main" id="{A9D9C3C7-71A0-E3C6-AC06-9BFAD5195AE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31908" y="2504417"/>
            <a:ext cx="992310" cy="99231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636A6DE-8592-085C-58BE-EDBFDC0C088E}"/>
              </a:ext>
            </a:extLst>
          </p:cNvPr>
          <p:cNvSpPr txBox="1"/>
          <p:nvPr/>
        </p:nvSpPr>
        <p:spPr>
          <a:xfrm>
            <a:off x="2976858" y="2722200"/>
            <a:ext cx="9354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solidFill>
                  <a:schemeClr val="accent5">
                    <a:lumMod val="75000"/>
                  </a:schemeClr>
                </a:solidFill>
                <a:latin typeface="Bahnschrift Light SemiCondensed" panose="020B0502040204020203" pitchFamily="34" charset="0"/>
                <a:cs typeface="Calibri Light" panose="020F0302020204030204" pitchFamily="34" charset="0"/>
              </a:rPr>
              <a:t>Taskiq</a:t>
            </a:r>
            <a:endParaRPr lang="ru-RU" sz="2000" b="1" dirty="0">
              <a:solidFill>
                <a:schemeClr val="accent5">
                  <a:lumMod val="75000"/>
                </a:schemeClr>
              </a:solidFill>
              <a:latin typeface="Bahnschrift Light SemiCondensed" panose="020B0502040204020203" pitchFamily="34" charset="0"/>
              <a:cs typeface="Calibri Light" panose="020F0302020204030204" pitchFamily="34" charset="0"/>
            </a:endParaRPr>
          </a:p>
        </p:txBody>
      </p:sp>
      <p:pic>
        <p:nvPicPr>
          <p:cNvPr id="20" name="Рисунок 7">
            <a:extLst>
              <a:ext uri="{FF2B5EF4-FFF2-40B4-BE49-F238E27FC236}">
                <a16:creationId xmlns:a16="http://schemas.microsoft.com/office/drawing/2014/main" id="{8726BA32-AFCC-7377-6485-59845AAD8B3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1" r="2741"/>
          <a:stretch/>
        </p:blipFill>
        <p:spPr>
          <a:xfrm>
            <a:off x="5730238" y="5058473"/>
            <a:ext cx="1294974" cy="912788"/>
          </a:xfrm>
          <a:prstGeom prst="round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AC41871-5114-41E6-A078-67B7C80FF79D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1549" y="2848821"/>
            <a:ext cx="844130" cy="844130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430CC9F7-5655-46F0-A6CA-8ACE5570C5D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862273" y="4028445"/>
            <a:ext cx="935487" cy="84413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874E520E-7CC2-4AA7-B43C-2C3E9B832FCA}"/>
              </a:ext>
            </a:extLst>
          </p:cNvPr>
          <p:cNvSpPr txBox="1"/>
          <p:nvPr/>
        </p:nvSpPr>
        <p:spPr>
          <a:xfrm>
            <a:off x="6958265" y="4184571"/>
            <a:ext cx="13822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solidFill>
                  <a:schemeClr val="accent5">
                    <a:lumMod val="75000"/>
                  </a:schemeClr>
                </a:solidFill>
                <a:latin typeface="Bahnschrift Light SemiCondensed" panose="020B0502040204020203" pitchFamily="34" charset="0"/>
                <a:cs typeface="Calibri Light" panose="020F0302020204030204" pitchFamily="34" charset="0"/>
              </a:rPr>
              <a:t>FastStream</a:t>
            </a:r>
            <a:endParaRPr lang="ru-RU" sz="2000" b="1" dirty="0">
              <a:solidFill>
                <a:schemeClr val="accent5">
                  <a:lumMod val="75000"/>
                </a:schemeClr>
              </a:solidFill>
              <a:latin typeface="Bahnschrift Light SemiCondensed" panose="020B0502040204020203" pitchFamily="34" charset="0"/>
              <a:cs typeface="Calibri Light" panose="020F0302020204030204" pitchFamily="34" charset="0"/>
            </a:endParaRPr>
          </a:p>
        </p:txBody>
      </p:sp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6C4329D5-2BCA-413D-879B-2FD6567E8AE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615267" y="3663134"/>
            <a:ext cx="2068383" cy="706277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53490295-BAB3-490C-9E9D-FC18E8D0DB92}"/>
              </a:ext>
            </a:extLst>
          </p:cNvPr>
          <p:cNvSpPr txBox="1"/>
          <p:nvPr/>
        </p:nvSpPr>
        <p:spPr>
          <a:xfrm>
            <a:off x="3907959" y="3776893"/>
            <a:ext cx="7939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5">
                    <a:lumMod val="75000"/>
                  </a:schemeClr>
                </a:solidFill>
                <a:latin typeface="Bahnschrift Light SemiCondensed" panose="020B0502040204020203" pitchFamily="34" charset="0"/>
                <a:cs typeface="Calibri Light" panose="020F0302020204030204" pitchFamily="34" charset="0"/>
              </a:rPr>
              <a:t>Redis</a:t>
            </a:r>
            <a:endParaRPr lang="ru-RU" sz="2000" b="1" dirty="0">
              <a:solidFill>
                <a:schemeClr val="accent5">
                  <a:lumMod val="75000"/>
                </a:schemeClr>
              </a:solidFill>
              <a:latin typeface="Bahnschrift Light SemiCondensed" panose="020B0502040204020203" pitchFamily="34" charset="0"/>
              <a:cs typeface="Calibri Light" panose="020F0302020204030204" pitchFamily="34" charset="0"/>
            </a:endParaRPr>
          </a:p>
        </p:txBody>
      </p:sp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46C3741A-2510-4DED-AE2E-22058D00408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488232" y="5075349"/>
            <a:ext cx="1219200" cy="105512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E12A6894-1FB4-4841-943F-912F8F922A69}"/>
              </a:ext>
            </a:extLst>
          </p:cNvPr>
          <p:cNvSpPr txBox="1"/>
          <p:nvPr/>
        </p:nvSpPr>
        <p:spPr>
          <a:xfrm>
            <a:off x="9802275" y="5319279"/>
            <a:ext cx="14543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solidFill>
                  <a:schemeClr val="accent5">
                    <a:lumMod val="75000"/>
                  </a:schemeClr>
                </a:solidFill>
                <a:latin typeface="Bahnschrift Light SemiCondensed" panose="020B0502040204020203" pitchFamily="34" charset="0"/>
                <a:cs typeface="Calibri Light" panose="020F0302020204030204" pitchFamily="34" charset="0"/>
              </a:rPr>
              <a:t>SQLAlchemy</a:t>
            </a:r>
            <a:endParaRPr lang="ru-RU" sz="2000" b="1" dirty="0">
              <a:solidFill>
                <a:schemeClr val="accent5">
                  <a:lumMod val="75000"/>
                </a:schemeClr>
              </a:solidFill>
              <a:latin typeface="Bahnschrift Light SemiCondensed" panose="020B0502040204020203" pitchFamily="34" charset="0"/>
              <a:cs typeface="Calibri Light" panose="020F0302020204030204" pitchFamily="34" charset="0"/>
            </a:endParaRPr>
          </a:p>
        </p:txBody>
      </p:sp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374C82AE-13EA-4EED-A12D-4E578FED005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913505" y="90223"/>
            <a:ext cx="928441" cy="92844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8C5E9400-59D3-4332-B4A3-328D8333B90C}"/>
              </a:ext>
            </a:extLst>
          </p:cNvPr>
          <p:cNvSpPr txBox="1"/>
          <p:nvPr/>
        </p:nvSpPr>
        <p:spPr>
          <a:xfrm>
            <a:off x="7014863" y="318269"/>
            <a:ext cx="14180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5">
                    <a:lumMod val="75000"/>
                  </a:schemeClr>
                </a:solidFill>
                <a:latin typeface="Bahnschrift Light SemiCondensed" panose="020B0502040204020203" pitchFamily="34" charset="0"/>
                <a:cs typeface="Calibri Light" panose="020F0302020204030204" pitchFamily="34" charset="0"/>
              </a:rPr>
              <a:t>OpenCV</a:t>
            </a:r>
            <a:endParaRPr lang="ru-RU" sz="2000" b="1" dirty="0">
              <a:solidFill>
                <a:schemeClr val="accent5">
                  <a:lumMod val="75000"/>
                </a:schemeClr>
              </a:solidFill>
              <a:latin typeface="Bahnschrift Light SemiCondensed" panose="020B0502040204020203" pitchFamily="34" charset="0"/>
              <a:cs typeface="Calibri Light" panose="020F0302020204030204" pitchFamily="34" charset="0"/>
            </a:endParaRPr>
          </a:p>
        </p:txBody>
      </p:sp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F487F2EB-F5E7-4BF5-830C-F38308D9AAF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8637136" y="3998982"/>
            <a:ext cx="844130" cy="844130"/>
          </a:xfrm>
          <a:prstGeom prst="rect">
            <a:avLst/>
          </a:prstGeom>
        </p:spPr>
      </p:pic>
      <p:pic>
        <p:nvPicPr>
          <p:cNvPr id="36" name="Рисунок 35">
            <a:extLst>
              <a:ext uri="{FF2B5EF4-FFF2-40B4-BE49-F238E27FC236}">
                <a16:creationId xmlns:a16="http://schemas.microsoft.com/office/drawing/2014/main" id="{1BEA944A-669C-4192-B57E-706CD68EAA5A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8605875" y="43661"/>
            <a:ext cx="906653" cy="906653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F25D6279-2919-4732-9EE0-B0CC0A40367D}"/>
              </a:ext>
            </a:extLst>
          </p:cNvPr>
          <p:cNvSpPr txBox="1"/>
          <p:nvPr/>
        </p:nvSpPr>
        <p:spPr>
          <a:xfrm>
            <a:off x="9755860" y="154334"/>
            <a:ext cx="14180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solidFill>
                  <a:schemeClr val="accent5">
                    <a:lumMod val="75000"/>
                  </a:schemeClr>
                </a:solidFill>
                <a:latin typeface="Bahnschrift Light SemiCondensed" panose="020B0502040204020203" pitchFamily="34" charset="0"/>
                <a:cs typeface="Calibri Light" panose="020F0302020204030204" pitchFamily="34" charset="0"/>
              </a:rPr>
              <a:t>Numpy</a:t>
            </a:r>
            <a:endParaRPr lang="ru-RU" sz="2000" b="1" dirty="0">
              <a:solidFill>
                <a:schemeClr val="accent5">
                  <a:lumMod val="75000"/>
                </a:schemeClr>
              </a:solidFill>
              <a:latin typeface="Bahnschrift Light SemiCondensed" panose="020B0502040204020203" pitchFamily="34" charset="0"/>
              <a:cs typeface="Calibri Light" panose="020F0302020204030204" pitchFamily="34" charset="0"/>
            </a:endParaRPr>
          </a:p>
        </p:txBody>
      </p:sp>
      <p:pic>
        <p:nvPicPr>
          <p:cNvPr id="38" name="Рисунок 37">
            <a:extLst>
              <a:ext uri="{FF2B5EF4-FFF2-40B4-BE49-F238E27FC236}">
                <a16:creationId xmlns:a16="http://schemas.microsoft.com/office/drawing/2014/main" id="{CCB971F7-0520-4C3B-A385-F90661FDB2C7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615267" y="4510983"/>
            <a:ext cx="876277" cy="876277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E188690B-E992-4564-A78F-35A33F038571}"/>
              </a:ext>
            </a:extLst>
          </p:cNvPr>
          <p:cNvSpPr txBox="1"/>
          <p:nvPr/>
        </p:nvSpPr>
        <p:spPr>
          <a:xfrm>
            <a:off x="2710734" y="4686625"/>
            <a:ext cx="21881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5">
                    <a:lumMod val="75000"/>
                  </a:schemeClr>
                </a:solidFill>
                <a:latin typeface="Bahnschrift Light SemiCondensed" panose="020B0502040204020203" pitchFamily="34" charset="0"/>
                <a:cs typeface="Calibri Light" panose="020F0302020204030204" pitchFamily="34" charset="0"/>
              </a:rPr>
              <a:t>Prometheus-client</a:t>
            </a:r>
            <a:endParaRPr lang="ru-RU" sz="2000" b="1" dirty="0">
              <a:solidFill>
                <a:schemeClr val="accent5">
                  <a:lumMod val="75000"/>
                </a:schemeClr>
              </a:solidFill>
              <a:latin typeface="Bahnschrift Light SemiCondensed" panose="020B0502040204020203" pitchFamily="34" charset="0"/>
              <a:cs typeface="Calibri Light" panose="020F0302020204030204" pitchFamily="34" charset="0"/>
            </a:endParaRPr>
          </a:p>
        </p:txBody>
      </p:sp>
      <p:pic>
        <p:nvPicPr>
          <p:cNvPr id="41" name="Рисунок 40">
            <a:extLst>
              <a:ext uri="{FF2B5EF4-FFF2-40B4-BE49-F238E27FC236}">
                <a16:creationId xmlns:a16="http://schemas.microsoft.com/office/drawing/2014/main" id="{7CD8B817-BA42-443A-B470-7B896A5ACECD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710904" y="5509842"/>
            <a:ext cx="609600" cy="609600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2299DAEB-BE23-454F-8C1B-C0A1917AD741}"/>
              </a:ext>
            </a:extLst>
          </p:cNvPr>
          <p:cNvSpPr txBox="1"/>
          <p:nvPr/>
        </p:nvSpPr>
        <p:spPr>
          <a:xfrm>
            <a:off x="2531972" y="5596357"/>
            <a:ext cx="21881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5">
                    <a:lumMod val="75000"/>
                  </a:schemeClr>
                </a:solidFill>
                <a:latin typeface="Bahnschrift Light SemiCondensed" panose="020B0502040204020203" pitchFamily="34" charset="0"/>
                <a:cs typeface="Calibri Light" panose="020F0302020204030204" pitchFamily="34" charset="0"/>
              </a:rPr>
              <a:t>Sentry-</a:t>
            </a:r>
            <a:r>
              <a:rPr lang="en-US" sz="2000" b="1" dirty="0" err="1">
                <a:solidFill>
                  <a:schemeClr val="accent5">
                    <a:lumMod val="75000"/>
                  </a:schemeClr>
                </a:solidFill>
                <a:latin typeface="Bahnschrift Light SemiCondensed" panose="020B0502040204020203" pitchFamily="34" charset="0"/>
                <a:cs typeface="Calibri Light" panose="020F0302020204030204" pitchFamily="34" charset="0"/>
              </a:rPr>
              <a:t>sdk</a:t>
            </a:r>
            <a:endParaRPr lang="ru-RU" sz="2000" b="1" dirty="0">
              <a:solidFill>
                <a:schemeClr val="accent5">
                  <a:lumMod val="75000"/>
                </a:schemeClr>
              </a:solidFill>
              <a:latin typeface="Bahnschrift Light SemiCondensed" panose="020B0502040204020203" pitchFamily="34" charset="0"/>
              <a:cs typeface="Calibri Light" panose="020F0302020204030204" pitchFamily="34" charset="0"/>
            </a:endParaRPr>
          </a:p>
        </p:txBody>
      </p:sp>
      <p:pic>
        <p:nvPicPr>
          <p:cNvPr id="46" name="Рисунок 45">
            <a:extLst>
              <a:ext uri="{FF2B5EF4-FFF2-40B4-BE49-F238E27FC236}">
                <a16:creationId xmlns:a16="http://schemas.microsoft.com/office/drawing/2014/main" id="{12880EC8-3297-4898-956F-D86B83F92CAE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5980101" y="6002903"/>
            <a:ext cx="699829" cy="699829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E5FF1B48-2DB9-47B1-A279-72C97D5612BF}"/>
              </a:ext>
            </a:extLst>
          </p:cNvPr>
          <p:cNvSpPr txBox="1"/>
          <p:nvPr/>
        </p:nvSpPr>
        <p:spPr>
          <a:xfrm>
            <a:off x="7029075" y="6119442"/>
            <a:ext cx="1576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solidFill>
                  <a:schemeClr val="accent5">
                    <a:lumMod val="75000"/>
                  </a:schemeClr>
                </a:solidFill>
                <a:latin typeface="Bahnschrift Light SemiCondensed" panose="020B0502040204020203" pitchFamily="34" charset="0"/>
                <a:cs typeface="Calibri Light" panose="020F0302020204030204" pitchFamily="34" charset="0"/>
              </a:rPr>
              <a:t>Openai</a:t>
            </a:r>
            <a:r>
              <a:rPr lang="en-US" sz="2000" b="1" dirty="0">
                <a:solidFill>
                  <a:schemeClr val="accent5">
                    <a:lumMod val="75000"/>
                  </a:schemeClr>
                </a:solidFill>
                <a:latin typeface="Bahnschrift Light SemiCondensed" panose="020B0502040204020203" pitchFamily="34" charset="0"/>
                <a:cs typeface="Calibri Light" panose="020F0302020204030204" pitchFamily="34" charset="0"/>
              </a:rPr>
              <a:t>-client</a:t>
            </a:r>
            <a:endParaRPr lang="ru-RU" sz="2000" b="1" dirty="0">
              <a:solidFill>
                <a:schemeClr val="accent5">
                  <a:lumMod val="75000"/>
                </a:schemeClr>
              </a:solidFill>
              <a:latin typeface="Bahnschrift Light SemiCondensed" panose="020B0502040204020203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53494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1113621" y="491488"/>
            <a:ext cx="423684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800" b="1" dirty="0">
                <a:solidFill>
                  <a:schemeClr val="bg1"/>
                </a:solidFill>
                <a:latin typeface="Bahnschrift Light SemiCondensed" panose="020B0502040204020203" pitchFamily="34" charset="0"/>
                <a:cs typeface="Calibri"/>
              </a:rPr>
              <a:t>СРЕДСТВА РАЗРАБОТКИ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9450AD6-559E-BA90-FEF9-F97E3FC4023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861" y="1352536"/>
            <a:ext cx="1544440" cy="169235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E6693BA-FEA5-45AA-7EFC-DD9C06F4AFE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7440" y="3031293"/>
            <a:ext cx="2898937" cy="16306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34C1AE7-B89C-27F5-58E1-B78E3099213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2043" y="1271064"/>
            <a:ext cx="2898937" cy="12116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648E7B5-2484-598B-EEB8-8BB08911DB4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546" y="3305613"/>
            <a:ext cx="1571799" cy="1571799"/>
          </a:xfrm>
          <a:prstGeom prst="rect">
            <a:avLst/>
          </a:prstGeom>
        </p:spPr>
      </p:pic>
      <p:pic>
        <p:nvPicPr>
          <p:cNvPr id="4100" name="Picture 4" descr="Picture background">
            <a:extLst>
              <a:ext uri="{FF2B5EF4-FFF2-40B4-BE49-F238E27FC236}">
                <a16:creationId xmlns:a16="http://schemas.microsoft.com/office/drawing/2014/main" id="{F33F510A-0A0D-3178-A247-8991788588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5955" y="4359522"/>
            <a:ext cx="1666445" cy="1931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Рисунок 7" descr="Изображение выглядит как Графика, снимок экрана, логотип, дизайн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2741C33C-EA55-74D2-37C6-8124929CA67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9457" y="2944342"/>
            <a:ext cx="3075945" cy="1804554"/>
          </a:xfrm>
          <a:prstGeom prst="rect">
            <a:avLst/>
          </a:prstGeom>
        </p:spPr>
      </p:pic>
      <p:pic>
        <p:nvPicPr>
          <p:cNvPr id="10" name="Рисунок 9" descr="Изображение выглядит как снимок экрана, Графика, дизайн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39D6C5AF-A166-9AEA-4990-605DE1C58E4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6052" y="4971765"/>
            <a:ext cx="2533550" cy="1553778"/>
          </a:xfrm>
          <a:prstGeom prst="rect">
            <a:avLst/>
          </a:prstGeom>
        </p:spPr>
      </p:pic>
      <p:pic>
        <p:nvPicPr>
          <p:cNvPr id="11" name="Рисунок 16">
            <a:extLst>
              <a:ext uri="{FF2B5EF4-FFF2-40B4-BE49-F238E27FC236}">
                <a16:creationId xmlns:a16="http://schemas.microsoft.com/office/drawing/2014/main" id="{41333495-BDB8-214A-E658-9465334C710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27521" y="753098"/>
            <a:ext cx="2004161" cy="200416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76A6FAF-C472-4E26-AAA2-4F93FAB1B39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673686" y="478569"/>
            <a:ext cx="2004160" cy="2004160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32D660F9-7D41-4605-8402-3FF43FB8BC1E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010613" y="4971765"/>
            <a:ext cx="1326145" cy="1620514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11A832D8-23CB-4905-8289-455F8071356F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9183434" y="2497476"/>
            <a:ext cx="2580116" cy="519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8864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1113621" y="491488"/>
            <a:ext cx="423684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800" b="1" dirty="0">
                <a:solidFill>
                  <a:schemeClr val="bg1"/>
                </a:solidFill>
                <a:latin typeface="Bahnschrift Light SemiCondensed" panose="020B0502040204020203" pitchFamily="34" charset="0"/>
                <a:cs typeface="Calibri"/>
              </a:rPr>
              <a:t>СРЕДСТВА МОНИТОРИНГА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1D5C6ADB-AB21-4455-B1E2-78CACA660F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93432" y="1300651"/>
            <a:ext cx="1219200" cy="1219200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97F660C9-BD8E-477E-ADED-58F9B083BE9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39451" y="2278125"/>
            <a:ext cx="1548982" cy="1548982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32DB06B3-BE51-46CD-98B1-47810B7B3E0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0536" y="4271816"/>
            <a:ext cx="1405913" cy="140591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E17C560-6148-4FBE-90A0-B2F4932F5D62}"/>
              </a:ext>
            </a:extLst>
          </p:cNvPr>
          <p:cNvSpPr txBox="1"/>
          <p:nvPr/>
        </p:nvSpPr>
        <p:spPr>
          <a:xfrm>
            <a:off x="811979" y="1819753"/>
            <a:ext cx="18166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 err="1">
                <a:solidFill>
                  <a:schemeClr val="bg1"/>
                </a:solidFill>
                <a:latin typeface="Bahnschrift Light SemiCondensed" panose="020B0502040204020203" pitchFamily="34" charset="0"/>
                <a:cs typeface="Calibri Light" panose="020F0302020204030204" pitchFamily="34" charset="0"/>
              </a:rPr>
              <a:t>Микросервисы</a:t>
            </a:r>
            <a:endParaRPr lang="ru-RU" sz="2000" b="1" dirty="0">
              <a:solidFill>
                <a:schemeClr val="bg1"/>
              </a:solidFill>
              <a:latin typeface="Bahnschrift Light SemiCondensed" panose="020B0502040204020203" pitchFamily="34" charset="0"/>
              <a:cs typeface="Calibri Light" panose="020F030202020403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C9471EF-E8D2-4FE2-8603-6425896F7A09}"/>
              </a:ext>
            </a:extLst>
          </p:cNvPr>
          <p:cNvSpPr txBox="1"/>
          <p:nvPr/>
        </p:nvSpPr>
        <p:spPr>
          <a:xfrm>
            <a:off x="4235272" y="5754908"/>
            <a:ext cx="11151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solidFill>
                  <a:schemeClr val="bg1"/>
                </a:solidFill>
                <a:latin typeface="Bahnschrift Light SemiCondensed" panose="020B0502040204020203" pitchFamily="34" charset="0"/>
                <a:cs typeface="Calibri Light" panose="020F0302020204030204" pitchFamily="34" charset="0"/>
              </a:rPr>
              <a:t>Promtail</a:t>
            </a:r>
            <a:endParaRPr lang="ru-RU" sz="2000" b="1" dirty="0">
              <a:solidFill>
                <a:schemeClr val="bg1"/>
              </a:solidFill>
              <a:latin typeface="Bahnschrift Light SemiCondensed" panose="020B0502040204020203" pitchFamily="34" charset="0"/>
              <a:cs typeface="Calibri Light" panose="020F030202020403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AA79ADF-4C0C-406A-9129-ADA4A4DE356C}"/>
              </a:ext>
            </a:extLst>
          </p:cNvPr>
          <p:cNvSpPr txBox="1"/>
          <p:nvPr/>
        </p:nvSpPr>
        <p:spPr>
          <a:xfrm>
            <a:off x="4892163" y="2519851"/>
            <a:ext cx="17574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Bahnschrift Light SemiCondensed" panose="020B0502040204020203" pitchFamily="34" charset="0"/>
                <a:cs typeface="Calibri Light" panose="020F0302020204030204" pitchFamily="34" charset="0"/>
              </a:rPr>
              <a:t>Prometheus</a:t>
            </a:r>
            <a:endParaRPr lang="ru-RU" sz="2000" b="1" dirty="0">
              <a:solidFill>
                <a:schemeClr val="bg1"/>
              </a:solidFill>
              <a:latin typeface="Bahnschrift Light SemiCondensed" panose="020B0502040204020203" pitchFamily="34" charset="0"/>
              <a:cs typeface="Calibri Light" panose="020F0302020204030204" pitchFamily="34" charset="0"/>
            </a:endParaRPr>
          </a:p>
        </p:txBody>
      </p:sp>
      <p:cxnSp>
        <p:nvCxnSpPr>
          <p:cNvPr id="21" name="Прямая со стрелкой 20">
            <a:extLst>
              <a:ext uri="{FF2B5EF4-FFF2-40B4-BE49-F238E27FC236}">
                <a16:creationId xmlns:a16="http://schemas.microsoft.com/office/drawing/2014/main" id="{5CC1833F-F0A7-4114-918D-84358066A781}"/>
              </a:ext>
            </a:extLst>
          </p:cNvPr>
          <p:cNvCxnSpPr>
            <a:cxnSpLocks/>
            <a:stCxn id="12" idx="1"/>
            <a:endCxn id="14" idx="3"/>
          </p:cNvCxnSpPr>
          <p:nvPr/>
        </p:nvCxnSpPr>
        <p:spPr>
          <a:xfrm rot="10800000" flipV="1">
            <a:off x="2488434" y="1910250"/>
            <a:ext cx="2504999" cy="1142365"/>
          </a:xfrm>
          <a:prstGeom prst="curvedConnector3">
            <a:avLst>
              <a:gd name="adj1" fmla="val 50000"/>
            </a:avLst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Прямая со стрелкой 20">
            <a:extLst>
              <a:ext uri="{FF2B5EF4-FFF2-40B4-BE49-F238E27FC236}">
                <a16:creationId xmlns:a16="http://schemas.microsoft.com/office/drawing/2014/main" id="{2FF052BC-0655-4F4E-9263-FDDE11AD6D8E}"/>
              </a:ext>
            </a:extLst>
          </p:cNvPr>
          <p:cNvCxnSpPr>
            <a:cxnSpLocks/>
            <a:stCxn id="16" idx="1"/>
            <a:endCxn id="14" idx="3"/>
          </p:cNvCxnSpPr>
          <p:nvPr/>
        </p:nvCxnSpPr>
        <p:spPr>
          <a:xfrm rot="10800000">
            <a:off x="2488434" y="3052617"/>
            <a:ext cx="1592103" cy="1922157"/>
          </a:xfrm>
          <a:prstGeom prst="curvedConnector3">
            <a:avLst>
              <a:gd name="adj1" fmla="val 50000"/>
            </a:avLst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36" name="Рисунок 35">
            <a:extLst>
              <a:ext uri="{FF2B5EF4-FFF2-40B4-BE49-F238E27FC236}">
                <a16:creationId xmlns:a16="http://schemas.microsoft.com/office/drawing/2014/main" id="{875AD452-CFFE-4896-BDCB-7C56E13DF15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148" y="4271815"/>
            <a:ext cx="1405913" cy="1405913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830EE9C6-4C53-4823-8B00-A0E739AA66A0}"/>
              </a:ext>
            </a:extLst>
          </p:cNvPr>
          <p:cNvSpPr txBox="1"/>
          <p:nvPr/>
        </p:nvSpPr>
        <p:spPr>
          <a:xfrm>
            <a:off x="6841536" y="5762159"/>
            <a:ext cx="6602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Bahnschrift Light SemiCondensed" panose="020B0502040204020203" pitchFamily="34" charset="0"/>
                <a:cs typeface="Calibri Light" panose="020F0302020204030204" pitchFamily="34" charset="0"/>
              </a:rPr>
              <a:t>Loki</a:t>
            </a:r>
            <a:endParaRPr lang="ru-RU" sz="2000" b="1" dirty="0">
              <a:solidFill>
                <a:schemeClr val="bg1"/>
              </a:solidFill>
              <a:latin typeface="Bahnschrift Light SemiCondensed" panose="020B0502040204020203" pitchFamily="34" charset="0"/>
              <a:cs typeface="Calibri Light" panose="020F0302020204030204" pitchFamily="34" charset="0"/>
            </a:endParaRPr>
          </a:p>
        </p:txBody>
      </p:sp>
      <p:cxnSp>
        <p:nvCxnSpPr>
          <p:cNvPr id="38" name="Прямая со стрелкой 20">
            <a:extLst>
              <a:ext uri="{FF2B5EF4-FFF2-40B4-BE49-F238E27FC236}">
                <a16:creationId xmlns:a16="http://schemas.microsoft.com/office/drawing/2014/main" id="{DCBBA7EF-9096-47DF-B6A8-6CA22E377F91}"/>
              </a:ext>
            </a:extLst>
          </p:cNvPr>
          <p:cNvCxnSpPr>
            <a:cxnSpLocks/>
            <a:stCxn id="16" idx="3"/>
            <a:endCxn id="36" idx="1"/>
          </p:cNvCxnSpPr>
          <p:nvPr/>
        </p:nvCxnSpPr>
        <p:spPr>
          <a:xfrm flipV="1">
            <a:off x="5486449" y="4974772"/>
            <a:ext cx="1066699" cy="1"/>
          </a:xfrm>
          <a:prstGeom prst="curvedConnector3">
            <a:avLst>
              <a:gd name="adj1" fmla="val 50000"/>
            </a:avLst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1" name="Рисунок 40">
            <a:extLst>
              <a:ext uri="{FF2B5EF4-FFF2-40B4-BE49-F238E27FC236}">
                <a16:creationId xmlns:a16="http://schemas.microsoft.com/office/drawing/2014/main" id="{19DBF58F-C0DD-445D-A02C-343294A968A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033349" y="2607907"/>
            <a:ext cx="1219200" cy="1219200"/>
          </a:xfrm>
          <a:prstGeom prst="rect">
            <a:avLst/>
          </a:prstGeom>
        </p:spPr>
      </p:pic>
      <p:cxnSp>
        <p:nvCxnSpPr>
          <p:cNvPr id="43" name="Прямая со стрелкой 20">
            <a:extLst>
              <a:ext uri="{FF2B5EF4-FFF2-40B4-BE49-F238E27FC236}">
                <a16:creationId xmlns:a16="http://schemas.microsoft.com/office/drawing/2014/main" id="{226DBEFC-53E7-4855-A98A-4E087E733F8A}"/>
              </a:ext>
            </a:extLst>
          </p:cNvPr>
          <p:cNvCxnSpPr>
            <a:cxnSpLocks/>
            <a:stCxn id="41" idx="1"/>
            <a:endCxn id="12" idx="3"/>
          </p:cNvCxnSpPr>
          <p:nvPr/>
        </p:nvCxnSpPr>
        <p:spPr>
          <a:xfrm rot="10800000">
            <a:off x="6212633" y="1910251"/>
            <a:ext cx="3820717" cy="1307256"/>
          </a:xfrm>
          <a:prstGeom prst="curvedConnector3">
            <a:avLst>
              <a:gd name="adj1" fmla="val 50000"/>
            </a:avLst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6" name="Прямая со стрелкой 20">
            <a:extLst>
              <a:ext uri="{FF2B5EF4-FFF2-40B4-BE49-F238E27FC236}">
                <a16:creationId xmlns:a16="http://schemas.microsoft.com/office/drawing/2014/main" id="{82F58EEB-6732-440B-9578-F8A54FB70DEF}"/>
              </a:ext>
            </a:extLst>
          </p:cNvPr>
          <p:cNvCxnSpPr>
            <a:cxnSpLocks/>
            <a:stCxn id="41" idx="1"/>
            <a:endCxn id="36" idx="3"/>
          </p:cNvCxnSpPr>
          <p:nvPr/>
        </p:nvCxnSpPr>
        <p:spPr>
          <a:xfrm rot="10800000" flipV="1">
            <a:off x="7959061" y="3217506"/>
            <a:ext cx="2074288" cy="1757265"/>
          </a:xfrm>
          <a:prstGeom prst="curvedConnector3">
            <a:avLst>
              <a:gd name="adj1" fmla="val 50000"/>
            </a:avLst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48FC1BE3-D38E-4DBF-B461-5F9E4649E6DB}"/>
              </a:ext>
            </a:extLst>
          </p:cNvPr>
          <p:cNvSpPr txBox="1"/>
          <p:nvPr/>
        </p:nvSpPr>
        <p:spPr>
          <a:xfrm>
            <a:off x="4235271" y="5762159"/>
            <a:ext cx="11151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solidFill>
                  <a:schemeClr val="bg1"/>
                </a:solidFill>
                <a:latin typeface="Bahnschrift Light SemiCondensed" panose="020B0502040204020203" pitchFamily="34" charset="0"/>
                <a:cs typeface="Calibri Light" panose="020F0302020204030204" pitchFamily="34" charset="0"/>
              </a:rPr>
              <a:t>Promtail</a:t>
            </a:r>
            <a:endParaRPr lang="ru-RU" sz="2000" b="1" dirty="0">
              <a:solidFill>
                <a:schemeClr val="bg1"/>
              </a:solidFill>
              <a:latin typeface="Bahnschrift Light SemiCondensed" panose="020B0502040204020203" pitchFamily="34" charset="0"/>
              <a:cs typeface="Calibri Light" panose="020F03020202040302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C43C3C6-F37C-4B41-8501-95AE195B16AC}"/>
              </a:ext>
            </a:extLst>
          </p:cNvPr>
          <p:cNvSpPr txBox="1"/>
          <p:nvPr/>
        </p:nvSpPr>
        <p:spPr>
          <a:xfrm>
            <a:off x="10137356" y="3827107"/>
            <a:ext cx="11151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Bahnschrift Light SemiCondensed" panose="020B0502040204020203" pitchFamily="34" charset="0"/>
                <a:cs typeface="Calibri Light" panose="020F0302020204030204" pitchFamily="34" charset="0"/>
              </a:rPr>
              <a:t>Grafana</a:t>
            </a:r>
            <a:endParaRPr lang="ru-RU" sz="2000" b="1" dirty="0">
              <a:solidFill>
                <a:schemeClr val="bg1"/>
              </a:solidFill>
              <a:latin typeface="Bahnschrift Light SemiCondensed" panose="020B0502040204020203" pitchFamily="34" charset="0"/>
              <a:cs typeface="Calibri Light" panose="020F0302020204030204" pitchFamily="34" charset="0"/>
            </a:endParaRPr>
          </a:p>
        </p:txBody>
      </p:sp>
      <p:pic>
        <p:nvPicPr>
          <p:cNvPr id="55" name="Рисунок 16">
            <a:extLst>
              <a:ext uri="{FF2B5EF4-FFF2-40B4-BE49-F238E27FC236}">
                <a16:creationId xmlns:a16="http://schemas.microsoft.com/office/drawing/2014/main" id="{BB556F1B-2829-4E7A-B9D5-5FD299D1D1FC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17787" y="4762598"/>
            <a:ext cx="992310" cy="992310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00A9BCFB-5412-43E9-8AA8-D40FA7199D89}"/>
              </a:ext>
            </a:extLst>
          </p:cNvPr>
          <p:cNvSpPr txBox="1"/>
          <p:nvPr/>
        </p:nvSpPr>
        <p:spPr>
          <a:xfrm>
            <a:off x="939451" y="5719567"/>
            <a:ext cx="1592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solidFill>
                  <a:schemeClr val="bg1"/>
                </a:solidFill>
                <a:latin typeface="Bahnschrift Light SemiCondensed" panose="020B0502040204020203" pitchFamily="34" charset="0"/>
                <a:cs typeface="Calibri Light" panose="020F0302020204030204" pitchFamily="34" charset="0"/>
              </a:rPr>
              <a:t>Taskiq</a:t>
            </a:r>
            <a:r>
              <a:rPr lang="en-US" sz="2000" b="1" dirty="0">
                <a:solidFill>
                  <a:schemeClr val="bg1"/>
                </a:solidFill>
                <a:latin typeface="Bahnschrift Light SemiCondensed" panose="020B0502040204020203" pitchFamily="34" charset="0"/>
                <a:cs typeface="Calibri Light" panose="020F0302020204030204" pitchFamily="34" charset="0"/>
              </a:rPr>
              <a:t>-admin</a:t>
            </a:r>
            <a:endParaRPr lang="ru-RU" sz="2000" b="1" dirty="0">
              <a:solidFill>
                <a:schemeClr val="bg1"/>
              </a:solidFill>
              <a:latin typeface="Bahnschrift Light SemiCondensed" panose="020B0502040204020203" pitchFamily="34" charset="0"/>
              <a:cs typeface="Calibri Light" panose="020F0302020204030204" pitchFamily="34" charset="0"/>
            </a:endParaRPr>
          </a:p>
        </p:txBody>
      </p:sp>
      <p:cxnSp>
        <p:nvCxnSpPr>
          <p:cNvPr id="57" name="Прямая со стрелкой 20">
            <a:extLst>
              <a:ext uri="{FF2B5EF4-FFF2-40B4-BE49-F238E27FC236}">
                <a16:creationId xmlns:a16="http://schemas.microsoft.com/office/drawing/2014/main" id="{32A56633-C9A3-4511-BAFD-86BBEA6E3EB0}"/>
              </a:ext>
            </a:extLst>
          </p:cNvPr>
          <p:cNvCxnSpPr>
            <a:cxnSpLocks/>
            <a:stCxn id="14" idx="2"/>
            <a:endCxn id="55" idx="0"/>
          </p:cNvCxnSpPr>
          <p:nvPr/>
        </p:nvCxnSpPr>
        <p:spPr>
          <a:xfrm rot="5400000">
            <a:off x="1246197" y="4294852"/>
            <a:ext cx="935491" cy="12700"/>
          </a:xfrm>
          <a:prstGeom prst="curvedConnector3">
            <a:avLst>
              <a:gd name="adj1" fmla="val 50000"/>
            </a:avLst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60" name="Рисунок 59">
            <a:extLst>
              <a:ext uri="{FF2B5EF4-FFF2-40B4-BE49-F238E27FC236}">
                <a16:creationId xmlns:a16="http://schemas.microsoft.com/office/drawing/2014/main" id="{0FF8B066-9199-4778-A322-A843D69E533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6083" y="386251"/>
            <a:ext cx="812800" cy="812800"/>
          </a:xfrm>
          <a:prstGeom prst="rect">
            <a:avLst/>
          </a:prstGeom>
        </p:spPr>
      </p:pic>
      <p:cxnSp>
        <p:nvCxnSpPr>
          <p:cNvPr id="66" name="Прямая со стрелкой 20">
            <a:extLst>
              <a:ext uri="{FF2B5EF4-FFF2-40B4-BE49-F238E27FC236}">
                <a16:creationId xmlns:a16="http://schemas.microsoft.com/office/drawing/2014/main" id="{733BA338-5FB5-48FD-93C6-0175912F878F}"/>
              </a:ext>
            </a:extLst>
          </p:cNvPr>
          <p:cNvCxnSpPr>
            <a:cxnSpLocks/>
            <a:stCxn id="60" idx="1"/>
            <a:endCxn id="14" idx="3"/>
          </p:cNvCxnSpPr>
          <p:nvPr/>
        </p:nvCxnSpPr>
        <p:spPr>
          <a:xfrm rot="10800000" flipV="1">
            <a:off x="2488433" y="792650"/>
            <a:ext cx="4457650" cy="2259965"/>
          </a:xfrm>
          <a:prstGeom prst="curvedConnector3">
            <a:avLst>
              <a:gd name="adj1" fmla="val 82235"/>
            </a:avLst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6AEC3433-FEC0-4235-B33A-953BF2176D19}"/>
              </a:ext>
            </a:extLst>
          </p:cNvPr>
          <p:cNvSpPr txBox="1"/>
          <p:nvPr/>
        </p:nvSpPr>
        <p:spPr>
          <a:xfrm>
            <a:off x="6833242" y="1199051"/>
            <a:ext cx="11092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Bahnschrift Light SemiCondensed" panose="020B0502040204020203" pitchFamily="34" charset="0"/>
                <a:cs typeface="Calibri Light" panose="020F0302020204030204" pitchFamily="34" charset="0"/>
              </a:rPr>
              <a:t>Kafka UI</a:t>
            </a:r>
            <a:endParaRPr lang="ru-RU" sz="2000" b="1" dirty="0">
              <a:solidFill>
                <a:schemeClr val="bg1"/>
              </a:solidFill>
              <a:latin typeface="Bahnschrift Light SemiCondensed" panose="020B0502040204020203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4695183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4700</TotalTime>
  <Words>629</Words>
  <Application>Microsoft Office PowerPoint</Application>
  <PresentationFormat>Широкоэкранный</PresentationFormat>
  <Paragraphs>79</Paragraphs>
  <Slides>15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21" baseType="lpstr">
      <vt:lpstr>Arial</vt:lpstr>
      <vt:lpstr>Bahnschrift Light SemiCondensed</vt:lpstr>
      <vt:lpstr>Calibri</vt:lpstr>
      <vt:lpstr>Calibri Light</vt:lpstr>
      <vt:lpstr>Times New Roman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НАЗВАНИЕ ПРОЕКТА</dc:title>
  <dc:creator>Мохначева Александра Александровна</dc:creator>
  <cp:lastModifiedBy>Данил Ковалёв</cp:lastModifiedBy>
  <cp:revision>87</cp:revision>
  <dcterms:created xsi:type="dcterms:W3CDTF">2023-05-25T08:50:08Z</dcterms:created>
  <dcterms:modified xsi:type="dcterms:W3CDTF">2025-05-25T13:55:20Z</dcterms:modified>
</cp:coreProperties>
</file>